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1.xml" ContentType="application/inkml+xml"/>
  <Override PartName="/ppt/notesSlides/notesSlide48.xml" ContentType="application/vnd.openxmlformats-officedocument.presentationml.notesSlide+xml"/>
  <Override PartName="/ppt/ink/ink2.xml" ContentType="application/inkml+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1"/>
  </p:notesMasterIdLst>
  <p:handoutMasterIdLst>
    <p:handoutMasterId r:id="rId52"/>
  </p:handoutMasterIdLst>
  <p:sldIdLst>
    <p:sldId id="288" r:id="rId2"/>
    <p:sldId id="256" r:id="rId3"/>
    <p:sldId id="292" r:id="rId4"/>
    <p:sldId id="257" r:id="rId5"/>
    <p:sldId id="289" r:id="rId6"/>
    <p:sldId id="290" r:id="rId7"/>
    <p:sldId id="291" r:id="rId8"/>
    <p:sldId id="330" r:id="rId9"/>
    <p:sldId id="294" r:id="rId10"/>
    <p:sldId id="258" r:id="rId11"/>
    <p:sldId id="293" r:id="rId12"/>
    <p:sldId id="259"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260" r:id="rId30"/>
    <p:sldId id="331"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8" r:id="rId47"/>
    <p:sldId id="326" r:id="rId48"/>
    <p:sldId id="329" r:id="rId49"/>
    <p:sldId id="280" r:id="rId50"/>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Lora" panose="020B0604020202020204" charset="0"/>
      <p:regular r:id="rId57"/>
      <p:bold r:id="rId58"/>
      <p:italic r:id="rId59"/>
      <p:boldItalic r:id="rId60"/>
    </p:embeddedFont>
    <p:embeddedFont>
      <p:font typeface="Quattrocento Sans"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912885-67A2-4EBF-9E33-DDC629D06BFE}">
  <a:tblStyle styleId="{C4912885-67A2-4EBF-9E33-DDC629D06BF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529" autoAdjust="0"/>
  </p:normalViewPr>
  <p:slideViewPr>
    <p:cSldViewPr snapToGrid="0">
      <p:cViewPr varScale="1">
        <p:scale>
          <a:sx n="174" d="100"/>
          <a:sy n="174" d="100"/>
        </p:scale>
        <p:origin x="1422" y="954"/>
      </p:cViewPr>
      <p:guideLst/>
    </p:cSldViewPr>
  </p:slideViewPr>
  <p:notesTextViewPr>
    <p:cViewPr>
      <p:scale>
        <a:sx n="1" d="1"/>
        <a:sy n="1" d="1"/>
      </p:scale>
      <p:origin x="0" y="0"/>
    </p:cViewPr>
  </p:notesTextViewPr>
  <p:notesViewPr>
    <p:cSldViewPr snapToGrid="0">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3ED0B-6B95-4F1A-8BF9-CF011C4365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D00A4300-5000-4C48-8BAF-F06694193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96053B-FE69-4D53-8597-623287E469B7}" type="datetimeFigureOut">
              <a:rPr lang="en-ID" smtClean="0"/>
              <a:t>16/06/2021</a:t>
            </a:fld>
            <a:endParaRPr lang="en-ID"/>
          </a:p>
        </p:txBody>
      </p:sp>
      <p:sp>
        <p:nvSpPr>
          <p:cNvPr id="4" name="Footer Placeholder 3">
            <a:extLst>
              <a:ext uri="{FF2B5EF4-FFF2-40B4-BE49-F238E27FC236}">
                <a16:creationId xmlns:a16="http://schemas.microsoft.com/office/drawing/2014/main" id="{7A538755-A805-46B9-BB67-FE1BB7146E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7385AAEE-88AF-4534-B22F-AC69DDA6DA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3F39DF-972E-4F4D-9785-43310908AE62}" type="slidenum">
              <a:rPr lang="en-ID" smtClean="0"/>
              <a:t>‹#›</a:t>
            </a:fld>
            <a:endParaRPr lang="en-ID"/>
          </a:p>
        </p:txBody>
      </p:sp>
    </p:spTree>
    <p:extLst>
      <p:ext uri="{BB962C8B-B14F-4D97-AF65-F5344CB8AC3E}">
        <p14:creationId xmlns:p14="http://schemas.microsoft.com/office/powerpoint/2010/main" val="265012408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920" max="1920" units="cm"/>
          <inkml:channel name="Y" type="integer" min="-1" max="1080" units="cm"/>
          <inkml:channel name="T" type="integer" max="2.14748E9" units="dev"/>
        </inkml:traceFormat>
        <inkml:channelProperties>
          <inkml:channelProperty channel="X" name="resolution" value="72.86527" units="1/cm"/>
          <inkml:channelProperty channel="Y" name="resolution" value="36.52027" units="1/cm"/>
          <inkml:channelProperty channel="T" name="resolution" value="1" units="1/dev"/>
        </inkml:channelProperties>
      </inkml:inkSource>
      <inkml:timestamp xml:id="ts0" timeString="2021-06-09T07:45:48.348"/>
    </inkml:context>
    <inkml:brush xml:id="br0">
      <inkml:brushProperty name="width" value="0.05292" units="cm"/>
      <inkml:brushProperty name="height" value="0.05292" units="cm"/>
      <inkml:brushProperty name="color" value="#92D050"/>
    </inkml:brush>
  </inkml:definitions>
  <inkml:trace contextRef="#ctx0" brushRef="#br0">18230 1257 0</inkml:trace>
</inkml:ink>
</file>

<file path=ppt/ink/ink2.xml><?xml version="1.0" encoding="utf-8"?>
<inkml:ink xmlns:inkml="http://www.w3.org/2003/InkML">
  <inkml:definitions>
    <inkml:context xml:id="ctx0">
      <inkml:inkSource xml:id="inkSrc0">
        <inkml:traceFormat>
          <inkml:channel name="X" type="integer" min="-1920" max="1920" units="cm"/>
          <inkml:channel name="Y" type="integer" min="-1" max="1080" units="cm"/>
          <inkml:channel name="T" type="integer" max="2.14748E9" units="dev"/>
        </inkml:traceFormat>
        <inkml:channelProperties>
          <inkml:channelProperty channel="X" name="resolution" value="72.86527" units="1/cm"/>
          <inkml:channelProperty channel="Y" name="resolution" value="36.52027" units="1/cm"/>
          <inkml:channelProperty channel="T" name="resolution" value="1" units="1/dev"/>
        </inkml:channelProperties>
      </inkml:inkSource>
      <inkml:timestamp xml:id="ts0" timeString="2021-06-09T07:45:48.348"/>
    </inkml:context>
    <inkml:brush xml:id="br0">
      <inkml:brushProperty name="width" value="0.05292" units="cm"/>
      <inkml:brushProperty name="height" value="0.05292" units="cm"/>
      <inkml:brushProperty name="color" value="#92D050"/>
    </inkml:brush>
  </inkml:definitions>
  <inkml:trace contextRef="#ctx0" brushRef="#br0">18230 1257 0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39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1659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29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66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131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85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876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64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444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Assalamualaikum</a:t>
            </a:r>
            <a:r>
              <a:rPr lang="en-US" dirty="0"/>
              <a:t>, </a:t>
            </a:r>
            <a:r>
              <a:rPr lang="en-US" dirty="0" err="1"/>
              <a:t>hari</a:t>
            </a:r>
            <a:r>
              <a:rPr lang="en-US" dirty="0"/>
              <a:t> </a:t>
            </a:r>
            <a:r>
              <a:rPr lang="en-US" dirty="0" err="1"/>
              <a:t>ini</a:t>
            </a:r>
            <a:r>
              <a:rPr lang="en-US" dirty="0"/>
              <a:t> </a:t>
            </a:r>
            <a:r>
              <a:rPr lang="en-US" dirty="0" err="1"/>
              <a:t>saya</a:t>
            </a:r>
            <a:r>
              <a:rPr lang="en-US" dirty="0"/>
              <a:t> </a:t>
            </a:r>
            <a:r>
              <a:rPr lang="en-US" dirty="0" err="1"/>
              <a:t>ingin</a:t>
            </a:r>
            <a:r>
              <a:rPr lang="en-US" dirty="0"/>
              <a:t> </a:t>
            </a:r>
            <a:r>
              <a:rPr lang="en-US" dirty="0" err="1"/>
              <a:t>mempresentasikan</a:t>
            </a:r>
            <a:r>
              <a:rPr lang="en-US" dirty="0"/>
              <a:t> </a:t>
            </a:r>
            <a:r>
              <a:rPr lang="en-US" dirty="0" err="1"/>
              <a:t>karya</a:t>
            </a:r>
            <a:r>
              <a:rPr lang="en-US" dirty="0"/>
              <a:t> </a:t>
            </a:r>
            <a:r>
              <a:rPr lang="en-US" dirty="0" err="1"/>
              <a:t>tulis</a:t>
            </a:r>
            <a:r>
              <a:rPr lang="en-US" dirty="0"/>
              <a:t> </a:t>
            </a:r>
            <a:r>
              <a:rPr lang="en-US" dirty="0" err="1"/>
              <a:t>tugas</a:t>
            </a:r>
            <a:r>
              <a:rPr lang="en-US" dirty="0"/>
              <a:t> </a:t>
            </a:r>
            <a:r>
              <a:rPr lang="en-US" dirty="0" err="1"/>
              <a:t>akhir</a:t>
            </a:r>
            <a:r>
              <a:rPr lang="en-US" dirty="0"/>
              <a:t> </a:t>
            </a:r>
            <a:r>
              <a:rPr lang="en-US" dirty="0" err="1"/>
              <a:t>saya</a:t>
            </a:r>
            <a:r>
              <a:rPr lang="en-US" dirty="0"/>
              <a:t> yang </a:t>
            </a:r>
            <a:r>
              <a:rPr lang="en-US" dirty="0" err="1"/>
              <a:t>berjudul</a:t>
            </a:r>
            <a:r>
              <a:rPr lang="en-US"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538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562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602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271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229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354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722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140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129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Myvoqu</a:t>
            </a:r>
            <a:r>
              <a:rPr lang="en-US" dirty="0"/>
              <a:t> </a:t>
            </a:r>
            <a:r>
              <a:rPr lang="en-US" dirty="0" err="1"/>
              <a:t>adalah</a:t>
            </a:r>
            <a:r>
              <a:rPr lang="en-US" dirty="0"/>
              <a:t> </a:t>
            </a:r>
            <a:r>
              <a:rPr lang="en-US" dirty="0" err="1"/>
              <a:t>aplikasi</a:t>
            </a:r>
            <a:r>
              <a:rPr lang="en-US" dirty="0"/>
              <a:t> yang </a:t>
            </a:r>
            <a:r>
              <a:rPr lang="en-US" dirty="0" err="1"/>
              <a:t>membantu</a:t>
            </a:r>
            <a:r>
              <a:rPr lang="en-US" dirty="0"/>
              <a:t> para </a:t>
            </a:r>
            <a:r>
              <a:rPr lang="en-US" dirty="0" err="1"/>
              <a:t>penghafal</a:t>
            </a:r>
            <a:r>
              <a:rPr lang="en-US" dirty="0"/>
              <a:t> </a:t>
            </a:r>
            <a:r>
              <a:rPr lang="en-US" dirty="0" err="1"/>
              <a:t>untuk</a:t>
            </a:r>
            <a:r>
              <a:rPr lang="en-US" dirty="0"/>
              <a:t> </a:t>
            </a:r>
            <a:r>
              <a:rPr lang="en-US" dirty="0" err="1"/>
              <a:t>menghafalkan</a:t>
            </a:r>
            <a:r>
              <a:rPr lang="en-US" dirty="0"/>
              <a:t> </a:t>
            </a:r>
            <a:r>
              <a:rPr lang="en-US" dirty="0" err="1"/>
              <a:t>Alquran</a:t>
            </a:r>
            <a:r>
              <a:rPr lang="en-US" dirty="0"/>
              <a:t> agar </a:t>
            </a:r>
            <a:r>
              <a:rPr lang="en-US" dirty="0" err="1"/>
              <a:t>lebih</a:t>
            </a:r>
            <a:r>
              <a:rPr lang="en-US" dirty="0"/>
              <a:t> </a:t>
            </a:r>
            <a:r>
              <a:rPr lang="en-US" dirty="0" err="1"/>
              <a:t>mudah</a:t>
            </a:r>
            <a:r>
              <a:rPr lang="en-US" dirty="0"/>
              <a:t> </a:t>
            </a:r>
            <a:r>
              <a:rPr lang="en-US" dirty="0" err="1"/>
              <a:t>lebih</a:t>
            </a:r>
            <a:r>
              <a:rPr lang="en-US" dirty="0"/>
              <a:t> </a:t>
            </a:r>
            <a:r>
              <a:rPr lang="en-US" dirty="0" err="1"/>
              <a:t>senang</a:t>
            </a:r>
            <a:r>
              <a:rPr lang="en-US" dirty="0"/>
              <a:t> dan </a:t>
            </a:r>
            <a:r>
              <a:rPr lang="en-US" dirty="0" err="1"/>
              <a:t>lebih</a:t>
            </a:r>
            <a:r>
              <a:rPr lang="en-US" dirty="0"/>
              <a:t> </a:t>
            </a:r>
            <a:r>
              <a:rPr lang="en-US" dirty="0" err="1"/>
              <a:t>menarik</a:t>
            </a:r>
            <a:r>
              <a:rPr lang="en-US" dirty="0"/>
              <a:t>. </a:t>
            </a:r>
            <a:r>
              <a:rPr lang="en-US" dirty="0" err="1"/>
              <a:t>Disajikannya</a:t>
            </a:r>
            <a:r>
              <a:rPr lang="en-US" dirty="0"/>
              <a:t> </a:t>
            </a:r>
            <a:r>
              <a:rPr lang="en-US" dirty="0" err="1"/>
              <a:t>dengan</a:t>
            </a:r>
            <a:r>
              <a:rPr lang="en-US" dirty="0"/>
              <a:t> </a:t>
            </a:r>
            <a:r>
              <a:rPr lang="en-US" dirty="0" err="1"/>
              <a:t>konsep</a:t>
            </a:r>
            <a:r>
              <a:rPr lang="en-US" dirty="0"/>
              <a:t> media social, </a:t>
            </a:r>
            <a:r>
              <a:rPr lang="en-US" dirty="0" err="1"/>
              <a:t>aplikasi</a:t>
            </a:r>
            <a:r>
              <a:rPr lang="en-US" dirty="0"/>
              <a:t> </a:t>
            </a:r>
            <a:r>
              <a:rPr lang="en-US" dirty="0" err="1"/>
              <a:t>ini</a:t>
            </a:r>
            <a:r>
              <a:rPr lang="en-US" dirty="0"/>
              <a:t> </a:t>
            </a:r>
            <a:r>
              <a:rPr lang="en-US" dirty="0" err="1"/>
              <a:t>sangat</a:t>
            </a:r>
            <a:r>
              <a:rPr lang="en-US" dirty="0"/>
              <a:t> </a:t>
            </a:r>
            <a:r>
              <a:rPr lang="en-US" dirty="0" err="1"/>
              <a:t>lah</a:t>
            </a:r>
            <a:r>
              <a:rPr lang="en-US" dirty="0"/>
              <a:t> </a:t>
            </a:r>
            <a:r>
              <a:rPr lang="en-US" dirty="0" err="1"/>
              <a:t>bagus</a:t>
            </a:r>
            <a:r>
              <a:rPr lang="en-US" dirty="0"/>
              <a:t> </a:t>
            </a:r>
            <a:r>
              <a:rPr lang="en-US" dirty="0" err="1"/>
              <a:t>mengingat</a:t>
            </a:r>
            <a:r>
              <a:rPr lang="en-US" dirty="0"/>
              <a:t> </a:t>
            </a:r>
            <a:r>
              <a:rPr lang="en-US" dirty="0" err="1"/>
              <a:t>akhir</a:t>
            </a:r>
            <a:r>
              <a:rPr lang="en-US" dirty="0"/>
              <a:t> </a:t>
            </a:r>
            <a:r>
              <a:rPr lang="en-US" dirty="0" err="1"/>
              <a:t>akhir</a:t>
            </a:r>
            <a:r>
              <a:rPr lang="en-US" dirty="0"/>
              <a:t> </a:t>
            </a:r>
            <a:r>
              <a:rPr lang="en-US" dirty="0" err="1"/>
              <a:t>ini</a:t>
            </a:r>
            <a:r>
              <a:rPr lang="en-US" dirty="0"/>
              <a:t> </a:t>
            </a:r>
            <a:r>
              <a:rPr lang="en-US" dirty="0" err="1"/>
              <a:t>aplikasi</a:t>
            </a:r>
            <a:r>
              <a:rPr lang="en-US" dirty="0"/>
              <a:t> media social </a:t>
            </a:r>
            <a:r>
              <a:rPr lang="en-US" dirty="0" err="1"/>
              <a:t>sangat</a:t>
            </a:r>
            <a:r>
              <a:rPr lang="en-US" dirty="0"/>
              <a:t> </a:t>
            </a:r>
            <a:r>
              <a:rPr lang="en-US" dirty="0" err="1"/>
              <a:t>digemari</a:t>
            </a:r>
            <a:r>
              <a:rPr lang="en-US" dirty="0"/>
              <a:t> oleh </a:t>
            </a:r>
            <a:r>
              <a:rPr lang="en-US" dirty="0" err="1"/>
              <a:t>masyarakat</a:t>
            </a:r>
            <a:r>
              <a:rPr lang="en-US" dirty="0"/>
              <a:t> </a:t>
            </a:r>
            <a:r>
              <a:rPr lang="en-US" dirty="0" err="1"/>
              <a:t>umum</a:t>
            </a:r>
            <a:r>
              <a:rPr lang="en-US" dirty="0"/>
              <a:t>, </a:t>
            </a:r>
            <a:r>
              <a:rPr lang="en-US" dirty="0" err="1"/>
              <a:t>aplikasi</a:t>
            </a:r>
            <a:r>
              <a:rPr lang="en-US" dirty="0"/>
              <a:t> </a:t>
            </a:r>
            <a:r>
              <a:rPr lang="en-US" dirty="0" err="1"/>
              <a:t>myvoqu</a:t>
            </a:r>
            <a:r>
              <a:rPr lang="en-US" dirty="0"/>
              <a:t> </a:t>
            </a:r>
            <a:r>
              <a:rPr lang="en-US" dirty="0" err="1"/>
              <a:t>mengangat</a:t>
            </a:r>
            <a:r>
              <a:rPr lang="en-US" dirty="0"/>
              <a:t> </a:t>
            </a:r>
            <a:r>
              <a:rPr lang="en-US" dirty="0" err="1"/>
              <a:t>beberapa</a:t>
            </a:r>
            <a:r>
              <a:rPr lang="en-US" dirty="0"/>
              <a:t> </a:t>
            </a:r>
            <a:r>
              <a:rPr lang="en-US" dirty="0" err="1"/>
              <a:t>permasalahan</a:t>
            </a:r>
            <a:r>
              <a:rPr lang="en-US" dirty="0"/>
              <a:t> </a:t>
            </a:r>
            <a:r>
              <a:rPr lang="en-US" dirty="0" err="1"/>
              <a:t>dari</a:t>
            </a:r>
            <a:r>
              <a:rPr lang="en-US" dirty="0"/>
              <a:t> HOTS </a:t>
            </a:r>
            <a:r>
              <a:rPr lang="en-US" dirty="0" err="1"/>
              <a:t>yaitu</a:t>
            </a:r>
            <a:r>
              <a:rPr lang="en-US" dirty="0"/>
              <a:t> </a:t>
            </a:r>
            <a:r>
              <a:rPr lang="en-US" dirty="0" err="1"/>
              <a:t>komunitas</a:t>
            </a:r>
            <a:r>
              <a:rPr lang="en-US" dirty="0"/>
              <a:t> </a:t>
            </a:r>
            <a:r>
              <a:rPr lang="en-US" dirty="0" err="1"/>
              <a:t>penghafal</a:t>
            </a:r>
            <a:r>
              <a:rPr lang="en-US" dirty="0"/>
              <a:t> </a:t>
            </a:r>
            <a:r>
              <a:rPr lang="en-US" dirty="0" err="1"/>
              <a:t>Alquran</a:t>
            </a:r>
            <a:r>
              <a:rPr lang="en-US" dirty="0"/>
              <a:t> yang </a:t>
            </a:r>
            <a:r>
              <a:rPr lang="en-US" dirty="0" err="1"/>
              <a:t>memilki</a:t>
            </a:r>
            <a:r>
              <a:rPr lang="en-US" dirty="0"/>
              <a:t> </a:t>
            </a:r>
            <a:r>
              <a:rPr lang="en-US" dirty="0" err="1"/>
              <a:t>anggota</a:t>
            </a:r>
            <a:r>
              <a:rPr lang="en-US" dirty="0"/>
              <a:t> </a:t>
            </a:r>
            <a:r>
              <a:rPr lang="en-US" dirty="0" err="1"/>
              <a:t>sudah</a:t>
            </a:r>
            <a:r>
              <a:rPr lang="en-US" dirty="0"/>
              <a:t> </a:t>
            </a:r>
            <a:r>
              <a:rPr lang="en-US" dirty="0" err="1"/>
              <a:t>sangat</a:t>
            </a:r>
            <a:r>
              <a:rPr lang="en-US" dirty="0"/>
              <a:t> </a:t>
            </a:r>
            <a:r>
              <a:rPr lang="en-US" dirty="0" err="1"/>
              <a:t>banyak</a:t>
            </a:r>
            <a:r>
              <a:rPr lang="en-US" dirty="0"/>
              <a:t> </a:t>
            </a:r>
            <a:r>
              <a:rPr lang="en-US" dirty="0" err="1"/>
              <a:t>tentunya</a:t>
            </a:r>
            <a:r>
              <a:rPr lang="en-US" dirty="0"/>
              <a:t>, </a:t>
            </a:r>
            <a:r>
              <a:rPr lang="en-US" dirty="0" err="1"/>
              <a:t>berikut</a:t>
            </a:r>
            <a:r>
              <a:rPr lang="en-US" dirty="0"/>
              <a:t> </a:t>
            </a:r>
            <a:r>
              <a:rPr lang="en-US" dirty="0" err="1"/>
              <a:t>adalah</a:t>
            </a:r>
            <a:r>
              <a:rPr lang="en-US" dirty="0"/>
              <a:t> </a:t>
            </a:r>
            <a:r>
              <a:rPr lang="en-US" dirty="0" err="1"/>
              <a:t>beberapa</a:t>
            </a:r>
            <a:r>
              <a:rPr lang="en-US" dirty="0"/>
              <a:t> </a:t>
            </a:r>
            <a:r>
              <a:rPr lang="en-US" dirty="0" err="1"/>
              <a:t>permasalahannya</a:t>
            </a:r>
            <a:r>
              <a:rPr lang="en-US" dirty="0"/>
              <a:t>.</a:t>
            </a:r>
            <a:endParaRPr dirty="0"/>
          </a:p>
        </p:txBody>
      </p:sp>
    </p:spTree>
    <p:extLst>
      <p:ext uri="{BB962C8B-B14F-4D97-AF65-F5344CB8AC3E}">
        <p14:creationId xmlns:p14="http://schemas.microsoft.com/office/powerpoint/2010/main" val="2448844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958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353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136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04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108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931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315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832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818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773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a:t>
            </a:r>
          </a:p>
          <a:p>
            <a:pPr marL="0" lvl="0" indent="0" algn="l" rtl="0">
              <a:spcBef>
                <a:spcPts val="0"/>
              </a:spcBef>
              <a:spcAft>
                <a:spcPts val="0"/>
              </a:spcAft>
              <a:buNone/>
            </a:pPr>
            <a:r>
              <a:rPr lang="en-US" dirty="0"/>
              <a:t>2. </a:t>
            </a:r>
            <a:r>
              <a:rPr lang="en-US" dirty="0" err="1"/>
              <a:t>Kadang</a:t>
            </a:r>
            <a:r>
              <a:rPr lang="en-US" dirty="0"/>
              <a:t> </a:t>
            </a:r>
            <a:r>
              <a:rPr lang="en-US" dirty="0" err="1"/>
              <a:t>terdapat</a:t>
            </a:r>
            <a:r>
              <a:rPr lang="en-US" dirty="0"/>
              <a:t> </a:t>
            </a:r>
            <a:r>
              <a:rPr lang="en-US" dirty="0" err="1"/>
              <a:t>nama</a:t>
            </a:r>
            <a:r>
              <a:rPr lang="en-US" dirty="0"/>
              <a:t> pada </a:t>
            </a:r>
            <a:r>
              <a:rPr lang="en-US" dirty="0" err="1"/>
              <a:t>aplikasi</a:t>
            </a:r>
            <a:r>
              <a:rPr lang="en-US" dirty="0"/>
              <a:t> </a:t>
            </a:r>
            <a:r>
              <a:rPr lang="en-US" dirty="0" err="1"/>
              <a:t>whatsapp</a:t>
            </a:r>
            <a:r>
              <a:rPr lang="en-US" dirty="0"/>
              <a:t> </a:t>
            </a:r>
            <a:r>
              <a:rPr lang="en-US" dirty="0" err="1"/>
              <a:t>atau</a:t>
            </a:r>
            <a:r>
              <a:rPr lang="en-US" dirty="0"/>
              <a:t> data yang </a:t>
            </a:r>
            <a:r>
              <a:rPr lang="en-US" dirty="0" err="1"/>
              <a:t>ditulis</a:t>
            </a:r>
            <a:r>
              <a:rPr lang="en-US" dirty="0"/>
              <a:t> </a:t>
            </a:r>
            <a:r>
              <a:rPr lang="en-US" dirty="0" err="1"/>
              <a:t>tidak</a:t>
            </a:r>
            <a:r>
              <a:rPr lang="en-US" dirty="0"/>
              <a:t> </a:t>
            </a:r>
            <a:r>
              <a:rPr lang="en-US" dirty="0" err="1"/>
              <a:t>sama</a:t>
            </a:r>
            <a:r>
              <a:rPr lang="en-US" dirty="0"/>
              <a:t> </a:t>
            </a:r>
            <a:r>
              <a:rPr lang="en-US" dirty="0" err="1"/>
              <a:t>dengan</a:t>
            </a:r>
            <a:r>
              <a:rPr lang="en-US" dirty="0"/>
              <a:t> </a:t>
            </a:r>
            <a:r>
              <a:rPr lang="en-US" dirty="0" err="1"/>
              <a:t>nama</a:t>
            </a:r>
            <a:r>
              <a:rPr lang="en-US" dirty="0"/>
              <a:t> </a:t>
            </a:r>
            <a:r>
              <a:rPr lang="en-US" dirty="0" err="1"/>
              <a:t>asli</a:t>
            </a:r>
            <a:r>
              <a:rPr lang="en-US" dirty="0"/>
              <a:t> dan </a:t>
            </a:r>
            <a:r>
              <a:rPr lang="en-US" dirty="0" err="1"/>
              <a:t>nama</a:t>
            </a:r>
            <a:r>
              <a:rPr lang="en-US" dirty="0"/>
              <a:t> </a:t>
            </a:r>
            <a:r>
              <a:rPr lang="en-US" dirty="0" err="1"/>
              <a:t>dari</a:t>
            </a:r>
            <a:r>
              <a:rPr lang="en-US" dirty="0"/>
              <a:t> </a:t>
            </a:r>
            <a:r>
              <a:rPr lang="en-US" dirty="0" err="1"/>
              <a:t>penghafal</a:t>
            </a:r>
            <a:r>
              <a:rPr lang="en-US" dirty="0"/>
              <a:t> </a:t>
            </a:r>
            <a:r>
              <a:rPr lang="en-US" dirty="0" err="1"/>
              <a:t>suka</a:t>
            </a:r>
            <a:r>
              <a:rPr lang="en-US" dirty="0"/>
              <a:t> </a:t>
            </a:r>
            <a:r>
              <a:rPr lang="en-US" dirty="0" err="1"/>
              <a:t>berubah</a:t>
            </a:r>
            <a:r>
              <a:rPr lang="en-US" dirty="0"/>
              <a:t> </a:t>
            </a:r>
            <a:r>
              <a:rPr lang="en-US" dirty="0" err="1"/>
              <a:t>ubah</a:t>
            </a:r>
            <a:r>
              <a:rPr lang="en-US" dirty="0"/>
              <a:t> </a:t>
            </a:r>
            <a:r>
              <a:rPr lang="en-US" dirty="0" err="1"/>
              <a:t>setiap</a:t>
            </a:r>
            <a:r>
              <a:rPr lang="en-US" dirty="0"/>
              <a:t> proses </a:t>
            </a:r>
            <a:r>
              <a:rPr lang="en-US" dirty="0" err="1"/>
              <a:t>pencatatannya</a:t>
            </a:r>
            <a:endParaRPr lang="en-US" dirty="0"/>
          </a:p>
          <a:p>
            <a:pPr marL="0" lvl="0" indent="0" algn="l" rtl="0">
              <a:spcBef>
                <a:spcPts val="0"/>
              </a:spcBef>
              <a:spcAft>
                <a:spcPts val="0"/>
              </a:spcAft>
              <a:buNone/>
            </a:pPr>
            <a:r>
              <a:rPr lang="en-US" dirty="0"/>
              <a:t>3. Video </a:t>
            </a:r>
            <a:r>
              <a:rPr lang="en-US" dirty="0" err="1"/>
              <a:t>kadang</a:t>
            </a:r>
            <a:r>
              <a:rPr lang="en-US" dirty="0"/>
              <a:t> </a:t>
            </a:r>
            <a:r>
              <a:rPr lang="en-US" dirty="0" err="1"/>
              <a:t>kadaluarsa</a:t>
            </a:r>
            <a:r>
              <a:rPr lang="en-US" dirty="0"/>
              <a:t> dan </a:t>
            </a:r>
            <a:r>
              <a:rPr lang="en-US" dirty="0" err="1"/>
              <a:t>tidak</a:t>
            </a:r>
            <a:r>
              <a:rPr lang="en-US" dirty="0"/>
              <a:t> </a:t>
            </a:r>
            <a:r>
              <a:rPr lang="en-US" dirty="0" err="1"/>
              <a:t>bisa</a:t>
            </a:r>
            <a:r>
              <a:rPr lang="en-US" dirty="0"/>
              <a:t> </a:t>
            </a:r>
            <a:r>
              <a:rPr lang="en-US" dirty="0" err="1"/>
              <a:t>didownload</a:t>
            </a:r>
            <a:r>
              <a:rPr lang="en-US" dirty="0"/>
              <a:t>, kalua </a:t>
            </a:r>
            <a:r>
              <a:rPr lang="en-US" dirty="0" err="1"/>
              <a:t>bisa</a:t>
            </a:r>
            <a:r>
              <a:rPr lang="en-US" dirty="0"/>
              <a:t> pun </a:t>
            </a:r>
            <a:r>
              <a:rPr lang="en-US" dirty="0" err="1"/>
              <a:t>akan</a:t>
            </a:r>
            <a:r>
              <a:rPr lang="en-US" dirty="0"/>
              <a:t> </a:t>
            </a:r>
            <a:r>
              <a:rPr lang="en-US" dirty="0" err="1"/>
              <a:t>menghabiskan</a:t>
            </a:r>
            <a:r>
              <a:rPr lang="en-US" dirty="0"/>
              <a:t> </a:t>
            </a:r>
            <a:r>
              <a:rPr lang="en-US" dirty="0" err="1"/>
              <a:t>memori</a:t>
            </a:r>
            <a:r>
              <a:rPr lang="en-US" dirty="0"/>
              <a:t> internal pada </a:t>
            </a:r>
            <a:r>
              <a:rPr lang="en-US" dirty="0" err="1"/>
              <a:t>gawai</a:t>
            </a:r>
            <a:endParaRPr lang="en-US"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87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7829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540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83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7733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444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444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46990" lvl="0" indent="-342900" algn="just">
              <a:lnSpc>
                <a:spcPct val="150000"/>
              </a:lnSpc>
              <a:spcAft>
                <a:spcPts val="300"/>
              </a:spcAft>
              <a:buFont typeface="+mj-lt"/>
              <a:buAutoNum type="arabicParenR"/>
            </a:pPr>
            <a:r>
              <a:rPr lang="en-US" sz="1100" dirty="0" err="1">
                <a:effectLst/>
                <a:latin typeface="Calibri" panose="020F0502020204030204" pitchFamily="34" charset="0"/>
                <a:ea typeface="Calibri" panose="020F0502020204030204" pitchFamily="34" charset="0"/>
                <a:cs typeface="Calibri" panose="020F0502020204030204" pitchFamily="34" charset="0"/>
              </a:rPr>
              <a:t>Dengan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adanya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fitur</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i="1" dirty="0">
                <a:effectLst/>
                <a:latin typeface="Calibri" panose="020F0502020204030204" pitchFamily="34" charset="0"/>
                <a:ea typeface="Calibri" panose="020F0502020204030204" pitchFamily="34" charset="0"/>
                <a:cs typeface="Calibri" panose="020F0502020204030204" pitchFamily="34" charset="0"/>
              </a:rPr>
              <a:t>upload</a:t>
            </a:r>
            <a:r>
              <a:rPr lang="en-US" sz="1100" dirty="0">
                <a:effectLst/>
                <a:latin typeface="Calibri" panose="020F0502020204030204" pitchFamily="34" charset="0"/>
                <a:ea typeface="Calibri" panose="020F0502020204030204" pitchFamily="34" charset="0"/>
                <a:cs typeface="Calibri" panose="020F0502020204030204" pitchFamily="34" charset="0"/>
              </a:rPr>
              <a:t> file </a:t>
            </a:r>
            <a:r>
              <a:rPr lang="en-US" sz="1100" dirty="0" err="1">
                <a:effectLst/>
                <a:latin typeface="Calibri" panose="020F0502020204030204" pitchFamily="34" charset="0"/>
                <a:ea typeface="Calibri" panose="020F0502020204030204" pitchFamily="34" charset="0"/>
                <a:cs typeface="Calibri" panose="020F0502020204030204" pitchFamily="34" charset="0"/>
              </a:rPr>
              <a:t>berupa</a:t>
            </a:r>
            <a:r>
              <a:rPr lang="en-US" sz="1100" dirty="0">
                <a:effectLst/>
                <a:latin typeface="Calibri" panose="020F0502020204030204" pitchFamily="34" charset="0"/>
                <a:ea typeface="Calibri" panose="020F0502020204030204" pitchFamily="34" charset="0"/>
                <a:cs typeface="Calibri" panose="020F0502020204030204" pitchFamily="34" charset="0"/>
              </a:rPr>
              <a:t> video </a:t>
            </a:r>
            <a:r>
              <a:rPr lang="en-US" sz="1100" dirty="0" err="1">
                <a:effectLst/>
                <a:latin typeface="Calibri" panose="020F0502020204030204" pitchFamily="34" charset="0"/>
                <a:ea typeface="Calibri" panose="020F0502020204030204" pitchFamily="34" charset="0"/>
                <a:cs typeface="Calibri" panose="020F0502020204030204" pitchFamily="34" charset="0"/>
              </a:rPr>
              <a:t>atau</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gambar</a:t>
            </a:r>
            <a:r>
              <a:rPr lang="en-US" sz="1100" dirty="0">
                <a:effectLst/>
                <a:latin typeface="Calibri" panose="020F0502020204030204" pitchFamily="34" charset="0"/>
                <a:ea typeface="Calibri" panose="020F0502020204030204" pitchFamily="34" charset="0"/>
                <a:cs typeface="Calibri" panose="020F0502020204030204" pitchFamily="34" charset="0"/>
              </a:rPr>
              <a:t> yang </a:t>
            </a:r>
            <a:r>
              <a:rPr lang="en-US" sz="1100" dirty="0" err="1">
                <a:effectLst/>
                <a:latin typeface="Calibri" panose="020F0502020204030204" pitchFamily="34" charset="0"/>
                <a:ea typeface="Calibri" panose="020F0502020204030204" pitchFamily="34" charset="0"/>
                <a:cs typeface="Calibri" panose="020F0502020204030204" pitchFamily="34" charset="0"/>
              </a:rPr>
              <a:t>bisa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langsung</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dikoreksi</a:t>
            </a:r>
            <a:r>
              <a:rPr lang="en-US" sz="1100" dirty="0">
                <a:effectLst/>
                <a:latin typeface="Calibri" panose="020F0502020204030204" pitchFamily="34" charset="0"/>
                <a:ea typeface="Calibri" panose="020F0502020204030204" pitchFamily="34" charset="0"/>
                <a:cs typeface="Calibri" panose="020F0502020204030204" pitchFamily="34" charset="0"/>
              </a:rPr>
              <a:t> oleh mentor di </a:t>
            </a:r>
            <a:r>
              <a:rPr lang="en-US" sz="1100" dirty="0" err="1">
                <a:effectLst/>
                <a:latin typeface="Calibri" panose="020F0502020204030204" pitchFamily="34" charset="0"/>
                <a:ea typeface="Calibri" panose="020F0502020204030204" pitchFamily="34" charset="0"/>
                <a:cs typeface="Calibri" panose="020F0502020204030204" pitchFamily="34" charset="0"/>
              </a:rPr>
              <a:t>sebuah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grup</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penghafalan</a:t>
            </a:r>
            <a:r>
              <a:rPr lang="en-US" sz="1100" dirty="0">
                <a:effectLst/>
                <a:latin typeface="Calibri" panose="020F0502020204030204" pitchFamily="34" charset="0"/>
                <a:ea typeface="Calibri" panose="020F0502020204030204" pitchFamily="34" charset="0"/>
                <a:cs typeface="Calibri" panose="020F0502020204030204" pitchFamily="34" charset="0"/>
              </a:rPr>
              <a:t> dan </a:t>
            </a:r>
            <a:r>
              <a:rPr lang="en-US" sz="1100" dirty="0" err="1">
                <a:effectLst/>
                <a:latin typeface="Calibri" panose="020F0502020204030204" pitchFamily="34" charset="0"/>
                <a:ea typeface="Calibri" panose="020F0502020204030204" pitchFamily="34" charset="0"/>
                <a:cs typeface="Calibri" panose="020F0502020204030204" pitchFamily="34" charset="0"/>
              </a:rPr>
              <a:t>langsung</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tertuju</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ke</a:t>
            </a:r>
            <a:r>
              <a:rPr lang="en-US" sz="1100" dirty="0">
                <a:effectLst/>
                <a:latin typeface="Calibri" panose="020F0502020204030204" pitchFamily="34" charset="0"/>
                <a:ea typeface="Calibri" panose="020F0502020204030204" pitchFamily="34" charset="0"/>
                <a:cs typeface="Calibri" panose="020F0502020204030204" pitchFamily="34" charset="0"/>
              </a:rPr>
              <a:t> mentor, </a:t>
            </a:r>
            <a:r>
              <a:rPr lang="en-US" sz="1100" dirty="0" err="1">
                <a:effectLst/>
                <a:latin typeface="Calibri" panose="020F0502020204030204" pitchFamily="34" charset="0"/>
                <a:ea typeface="Calibri" panose="020F0502020204030204" pitchFamily="34" charset="0"/>
                <a:cs typeface="Calibri" panose="020F0502020204030204" pitchFamily="34" charset="0"/>
              </a:rPr>
              <a:t>sangat</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berguna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untuk</a:t>
            </a:r>
            <a:r>
              <a:rPr lang="en-US" sz="1100" dirty="0">
                <a:effectLst/>
                <a:latin typeface="Calibri" panose="020F0502020204030204" pitchFamily="34" charset="0"/>
                <a:ea typeface="Calibri" panose="020F0502020204030204" pitchFamily="34" charset="0"/>
                <a:cs typeface="Calibri" panose="020F0502020204030204" pitchFamily="34" charset="0"/>
              </a:rPr>
              <a:t> para </a:t>
            </a:r>
            <a:r>
              <a:rPr lang="en-US" sz="1100" dirty="0" err="1">
                <a:effectLst/>
                <a:latin typeface="Calibri" panose="020F0502020204030204" pitchFamily="34" charset="0"/>
                <a:ea typeface="Calibri" panose="020F0502020204030204" pitchFamily="34" charset="0"/>
                <a:cs typeface="Calibri" panose="020F0502020204030204" pitchFamily="34" charset="0"/>
              </a:rPr>
              <a:t>penghafal</a:t>
            </a:r>
            <a:r>
              <a:rPr lang="en-US" sz="1100" dirty="0">
                <a:effectLst/>
                <a:latin typeface="Calibri" panose="020F0502020204030204" pitchFamily="34" charset="0"/>
                <a:ea typeface="Calibri" panose="020F0502020204030204" pitchFamily="34" charset="0"/>
                <a:cs typeface="Calibri" panose="020F0502020204030204" pitchFamily="34" charset="0"/>
              </a:rPr>
              <a:t> yang </a:t>
            </a:r>
            <a:r>
              <a:rPr lang="en-US" sz="1100" dirty="0" err="1">
                <a:effectLst/>
                <a:latin typeface="Calibri" panose="020F0502020204030204" pitchFamily="34" charset="0"/>
                <a:ea typeface="Calibri" panose="020F0502020204030204" pitchFamily="34" charset="0"/>
                <a:cs typeface="Calibri" panose="020F0502020204030204" pitchFamily="34" charset="0"/>
              </a:rPr>
              <a:t>ingin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menyetorkan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hafalannya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dengan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mudah</a:t>
            </a:r>
            <a:r>
              <a:rPr lang="en-US" sz="1100" dirty="0">
                <a:effectLst/>
                <a:latin typeface="Calibri" panose="020F0502020204030204" pitchFamily="34" charset="0"/>
                <a:ea typeface="Calibri" panose="020F0502020204030204" pitchFamily="34" charset="0"/>
                <a:cs typeface="Calibri" panose="020F0502020204030204" pitchFamily="34" charset="0"/>
              </a:rPr>
              <a:t> dan juga </a:t>
            </a:r>
            <a:r>
              <a:rPr lang="en-US" sz="1100" dirty="0" err="1">
                <a:effectLst/>
                <a:latin typeface="Calibri" panose="020F0502020204030204" pitchFamily="34" charset="0"/>
                <a:ea typeface="Calibri" panose="020F0502020204030204" pitchFamily="34" charset="0"/>
                <a:cs typeface="Calibri" panose="020F0502020204030204" pitchFamily="34" charset="0"/>
              </a:rPr>
              <a:t>cepat</a:t>
            </a:r>
            <a:r>
              <a:rPr lang="en-US" sz="1100" dirty="0">
                <a:effectLst/>
                <a:latin typeface="Calibri" panose="020F0502020204030204" pitchFamily="34" charset="0"/>
                <a:ea typeface="Calibri" panose="020F0502020204030204" pitchFamily="34" charset="0"/>
                <a:cs typeface="Calibri" panose="020F0502020204030204" pitchFamily="34" charset="0"/>
              </a:rPr>
              <a:t>.</a:t>
            </a:r>
            <a:endParaRPr lang="en-US" sz="1100" dirty="0">
              <a:effectLst/>
              <a:latin typeface="Calibri" panose="020F0502020204030204" pitchFamily="34" charset="0"/>
              <a:ea typeface="Calibri" panose="020F0502020204030204" pitchFamily="34" charset="0"/>
            </a:endParaRPr>
          </a:p>
          <a:p>
            <a:pPr marL="342900" marR="46990" lvl="0" indent="-342900" algn="just">
              <a:lnSpc>
                <a:spcPct val="150000"/>
              </a:lnSpc>
              <a:spcAft>
                <a:spcPts val="500"/>
              </a:spcAft>
              <a:buFont typeface="+mj-lt"/>
              <a:buAutoNum type="arabicParenR"/>
            </a:pP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342900" marR="46990" lvl="0" indent="-342900" algn="just">
              <a:lnSpc>
                <a:spcPct val="150000"/>
              </a:lnSpc>
              <a:spcAft>
                <a:spcPts val="500"/>
              </a:spcAft>
              <a:buFont typeface="+mj-lt"/>
              <a:buAutoNum type="arabicParenR"/>
            </a:pPr>
            <a:r>
              <a:rPr lang="en-US" sz="1100" dirty="0" err="1">
                <a:effectLst/>
                <a:latin typeface="Calibri" panose="020F0502020204030204" pitchFamily="34" charset="0"/>
                <a:ea typeface="Calibri" panose="020F0502020204030204" pitchFamily="34" charset="0"/>
                <a:cs typeface="Calibri" panose="020F0502020204030204" pitchFamily="34" charset="0"/>
              </a:rPr>
              <a:t>Dengan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menggunakan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fitur</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autentikasi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berupa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registrasi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akun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dapat</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menjadi</a:t>
            </a:r>
            <a:r>
              <a:rPr lang="en-US" sz="1100" dirty="0">
                <a:effectLst/>
                <a:latin typeface="Calibri" panose="020F0502020204030204" pitchFamily="34" charset="0"/>
                <a:ea typeface="Calibri" panose="020F0502020204030204" pitchFamily="34" charset="0"/>
                <a:cs typeface="Calibri" panose="020F0502020204030204" pitchFamily="34" charset="0"/>
              </a:rPr>
              <a:t> salah </a:t>
            </a:r>
            <a:r>
              <a:rPr lang="en-US" sz="1100" dirty="0" err="1">
                <a:effectLst/>
                <a:latin typeface="Calibri" panose="020F0502020204030204" pitchFamily="34" charset="0"/>
                <a:ea typeface="Calibri" panose="020F0502020204030204" pitchFamily="34" charset="0"/>
                <a:cs typeface="Calibri" panose="020F0502020204030204" pitchFamily="34" charset="0"/>
              </a:rPr>
              <a:t>satu</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solusi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untuk</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memvalidasi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akun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pengguna</a:t>
            </a:r>
            <a:r>
              <a:rPr lang="en-US" sz="1100" dirty="0">
                <a:effectLst/>
                <a:latin typeface="Calibri" panose="020F0502020204030204" pitchFamily="34" charset="0"/>
                <a:ea typeface="Calibri" panose="020F0502020204030204" pitchFamily="34" charset="0"/>
                <a:cs typeface="Calibri" panose="020F0502020204030204" pitchFamily="34" charset="0"/>
              </a:rPr>
              <a:t> yang </a:t>
            </a:r>
            <a:r>
              <a:rPr lang="en-US" sz="1100" dirty="0" err="1">
                <a:effectLst/>
                <a:latin typeface="Calibri" panose="020F0502020204030204" pitchFamily="34" charset="0"/>
                <a:ea typeface="Calibri" panose="020F0502020204030204" pitchFamily="34" charset="0"/>
                <a:cs typeface="Calibri" panose="020F0502020204030204" pitchFamily="34" charset="0"/>
              </a:rPr>
              <a:t>ingin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didaftarkan</a:t>
            </a:r>
            <a:r>
              <a:rPr lang="en-US" sz="1100" dirty="0">
                <a:effectLst/>
                <a:latin typeface="Calibri" panose="020F0502020204030204" pitchFamily="34" charset="0"/>
                <a:ea typeface="Calibri" panose="020F0502020204030204" pitchFamily="34" charset="0"/>
                <a:cs typeface="Calibri" panose="020F0502020204030204" pitchFamily="34" charset="0"/>
              </a:rPr>
              <a:t>. Hal </a:t>
            </a:r>
            <a:r>
              <a:rPr lang="en-US" sz="1100" dirty="0" err="1">
                <a:effectLst/>
                <a:latin typeface="Calibri" panose="020F0502020204030204" pitchFamily="34" charset="0"/>
                <a:ea typeface="Calibri" panose="020F0502020204030204" pitchFamily="34" charset="0"/>
                <a:cs typeface="Calibri" panose="020F0502020204030204" pitchFamily="34" charset="0"/>
              </a:rPr>
              <a:t>ini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sangat</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lah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penting</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ketika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penghafal</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ingin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menyetorkan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hafalan</a:t>
            </a:r>
            <a:r>
              <a:rPr lang="en-US" sz="1100" dirty="0">
                <a:effectLst/>
                <a:latin typeface="Calibri" panose="020F0502020204030204" pitchFamily="34" charset="0"/>
                <a:ea typeface="Calibri" panose="020F0502020204030204" pitchFamily="34" charset="0"/>
                <a:cs typeface="Calibri" panose="020F0502020204030204" pitchFamily="34" charset="0"/>
              </a:rPr>
              <a:t> di </a:t>
            </a:r>
            <a:r>
              <a:rPr lang="en-US" sz="1100" dirty="0" err="1">
                <a:effectLst/>
                <a:latin typeface="Calibri" panose="020F0502020204030204" pitchFamily="34" charset="0"/>
                <a:ea typeface="Calibri" panose="020F0502020204030204" pitchFamily="34" charset="0"/>
                <a:cs typeface="Calibri" panose="020F0502020204030204" pitchFamily="34" charset="0"/>
              </a:rPr>
              <a:t>dalam</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grup</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maka</a:t>
            </a:r>
            <a:r>
              <a:rPr lang="en-US" sz="1100" dirty="0">
                <a:effectLst/>
                <a:latin typeface="Calibri" panose="020F0502020204030204" pitchFamily="34" charset="0"/>
                <a:ea typeface="Calibri" panose="020F0502020204030204" pitchFamily="34" charset="0"/>
                <a:cs typeface="Calibri" panose="020F0502020204030204" pitchFamily="34" charset="0"/>
              </a:rPr>
              <a:t> mentor </a:t>
            </a:r>
            <a:r>
              <a:rPr lang="en-US" sz="1100" dirty="0" err="1">
                <a:effectLst/>
                <a:latin typeface="Calibri" panose="020F0502020204030204" pitchFamily="34" charset="0"/>
                <a:ea typeface="Calibri" panose="020F0502020204030204" pitchFamily="34" charset="0"/>
                <a:cs typeface="Calibri" panose="020F0502020204030204" pitchFamily="34" charset="0"/>
              </a:rPr>
              <a:t>dengan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mudah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untuk</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melihat</a:t>
            </a:r>
            <a:r>
              <a:rPr lang="en-US" sz="1100" dirty="0">
                <a:effectLst/>
                <a:latin typeface="Calibri" panose="020F0502020204030204" pitchFamily="34" charset="0"/>
                <a:ea typeface="Calibri" panose="020F0502020204030204" pitchFamily="34" charset="0"/>
                <a:cs typeface="Calibri" panose="020F0502020204030204" pitchFamily="34" charset="0"/>
              </a:rPr>
              <a:t> data valid </a:t>
            </a:r>
            <a:r>
              <a:rPr lang="en-US" sz="1100" dirty="0" err="1">
                <a:effectLst/>
                <a:latin typeface="Calibri" panose="020F0502020204030204" pitchFamily="34" charset="0"/>
                <a:ea typeface="Calibri" panose="020F0502020204030204" pitchFamily="34" charset="0"/>
                <a:cs typeface="Calibri" panose="020F0502020204030204" pitchFamily="34" charset="0"/>
              </a:rPr>
              <a:t>penghafal</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tersebut</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Selain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itu</a:t>
            </a:r>
            <a:r>
              <a:rPr lang="en-US" sz="1100" dirty="0">
                <a:effectLst/>
                <a:latin typeface="Calibri" panose="020F0502020204030204" pitchFamily="34" charset="0"/>
                <a:ea typeface="Calibri" panose="020F0502020204030204" pitchFamily="34" charset="0"/>
                <a:cs typeface="Calibri" panose="020F0502020204030204" pitchFamily="34" charset="0"/>
              </a:rPr>
              <a:t>, agar </a:t>
            </a:r>
            <a:r>
              <a:rPr lang="en-US" sz="1100" dirty="0" err="1">
                <a:effectLst/>
                <a:latin typeface="Calibri" panose="020F0502020204030204" pitchFamily="34" charset="0"/>
                <a:ea typeface="Calibri" panose="020F0502020204030204" pitchFamily="34" charset="0"/>
                <a:cs typeface="Calibri" panose="020F0502020204030204" pitchFamily="34" charset="0"/>
              </a:rPr>
              <a:t>calon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pengguna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bisa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menggunakan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aplikasi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MyVoQu</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diharuskan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mendaftarkan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diri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terlebih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dahulu</a:t>
            </a:r>
            <a:r>
              <a:rPr lang="en-US" sz="1100" dirty="0">
                <a:effectLst/>
                <a:latin typeface="Calibri" panose="020F0502020204030204" pitchFamily="34" charset="0"/>
                <a:ea typeface="Calibri" panose="020F0502020204030204" pitchFamily="34" charset="0"/>
                <a:cs typeface="Calibri" panose="020F0502020204030204" pitchFamily="34" charset="0"/>
              </a:rPr>
              <a:t>.</a:t>
            </a:r>
            <a:endParaRPr lang="en-US" sz="1100" dirty="0">
              <a:effectLst/>
              <a:latin typeface="Calibri" panose="020F0502020204030204" pitchFamily="34" charset="0"/>
              <a:ea typeface="Calibri" panose="020F0502020204030204" pitchFamily="34" charset="0"/>
            </a:endParaRPr>
          </a:p>
          <a:p>
            <a:pPr marL="342900" lvl="0" indent="-342900" algn="just">
              <a:lnSpc>
                <a:spcPct val="150000"/>
              </a:lnSpc>
              <a:spcAft>
                <a:spcPts val="300"/>
              </a:spcAft>
              <a:buFont typeface="+mj-lt"/>
              <a:buAutoNum type="arabicParenR"/>
            </a:pP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300"/>
              </a:spcAft>
              <a:buFont typeface="+mj-lt"/>
              <a:buAutoNum type="arabicParenR"/>
            </a:pPr>
            <a:r>
              <a:rPr lang="en-US" sz="1100" dirty="0" err="1">
                <a:effectLst/>
                <a:latin typeface="Calibri" panose="020F0502020204030204" pitchFamily="34" charset="0"/>
                <a:ea typeface="Calibri" panose="020F0502020204030204" pitchFamily="34" charset="0"/>
                <a:cs typeface="Calibri" panose="020F0502020204030204" pitchFamily="34" charset="0"/>
              </a:rPr>
              <a:t>Dengan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adanya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fitur</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berupa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i="1" dirty="0">
                <a:effectLst/>
                <a:latin typeface="Calibri" panose="020F0502020204030204" pitchFamily="34" charset="0"/>
                <a:ea typeface="Calibri" panose="020F0502020204030204" pitchFamily="34" charset="0"/>
                <a:cs typeface="Calibri" panose="020F0502020204030204" pitchFamily="34" charset="0"/>
              </a:rPr>
              <a:t>file saver</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untuk</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menyimpan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sebuah</a:t>
            </a:r>
            <a:r>
              <a:rPr lang="en-US" sz="1100" dirty="0">
                <a:effectLst/>
                <a:latin typeface="Calibri" panose="020F0502020204030204" pitchFamily="34" charset="0"/>
                <a:ea typeface="Calibri" panose="020F0502020204030204" pitchFamily="34" charset="0"/>
                <a:cs typeface="Calibri" panose="020F0502020204030204" pitchFamily="34" charset="0"/>
              </a:rPr>
              <a:t> video </a:t>
            </a:r>
            <a:r>
              <a:rPr lang="en-US" sz="1100" dirty="0" err="1">
                <a:effectLst/>
                <a:latin typeface="Calibri" panose="020F0502020204030204" pitchFamily="34" charset="0"/>
                <a:ea typeface="Calibri" panose="020F0502020204030204" pitchFamily="34" charset="0"/>
                <a:cs typeface="Calibri" panose="020F0502020204030204" pitchFamily="34" charset="0"/>
              </a:rPr>
              <a:t>atau</a:t>
            </a:r>
            <a:r>
              <a:rPr lang="en-US" sz="1100" dirty="0">
                <a:effectLst/>
                <a:latin typeface="Calibri" panose="020F0502020204030204" pitchFamily="34" charset="0"/>
                <a:ea typeface="Calibri" panose="020F0502020204030204" pitchFamily="34" charset="0"/>
                <a:cs typeface="Calibri" panose="020F0502020204030204" pitchFamily="34" charset="0"/>
              </a:rPr>
              <a:t> file yang lain dan data yang </a:t>
            </a:r>
            <a:r>
              <a:rPr lang="en-US" sz="1100" dirty="0" err="1">
                <a:effectLst/>
                <a:latin typeface="Calibri" panose="020F0502020204030204" pitchFamily="34" charset="0"/>
                <a:ea typeface="Calibri" panose="020F0502020204030204" pitchFamily="34" charset="0"/>
                <a:cs typeface="Calibri" panose="020F0502020204030204" pitchFamily="34" charset="0"/>
              </a:rPr>
              <a:t>disimpan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masuk</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ke</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i="1" dirty="0">
                <a:effectLst/>
                <a:latin typeface="Calibri" panose="020F0502020204030204" pitchFamily="34" charset="0"/>
                <a:ea typeface="Calibri" panose="020F0502020204030204" pitchFamily="34" charset="0"/>
                <a:cs typeface="Calibri" panose="020F0502020204030204" pitchFamily="34" charset="0"/>
              </a:rPr>
              <a:t>cloud storage </a:t>
            </a:r>
            <a:r>
              <a:rPr lang="en-US" sz="1100" dirty="0">
                <a:effectLst/>
                <a:latin typeface="Calibri" panose="020F0502020204030204" pitchFamily="34" charset="0"/>
                <a:ea typeface="Calibri" panose="020F0502020204030204" pitchFamily="34" charset="0"/>
                <a:cs typeface="Calibri" panose="020F0502020204030204" pitchFamily="34" charset="0"/>
              </a:rPr>
              <a:t>masing-masing </a:t>
            </a:r>
            <a:r>
              <a:rPr lang="en-US" sz="1100" dirty="0" err="1">
                <a:effectLst/>
                <a:latin typeface="Calibri" panose="020F0502020204030204" pitchFamily="34" charset="0"/>
                <a:ea typeface="Calibri" panose="020F0502020204030204" pitchFamily="34" charset="0"/>
                <a:cs typeface="Calibri" panose="020F0502020204030204" pitchFamily="34" charset="0"/>
              </a:rPr>
              <a:t>pengguna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fitur</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ini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sangatlah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penting</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bagi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pengguna</a:t>
            </a:r>
            <a:r>
              <a:rPr lang="en-US" sz="1100" dirty="0">
                <a:effectLst/>
                <a:latin typeface="Calibri" panose="020F0502020204030204" pitchFamily="34" charset="0"/>
                <a:ea typeface="Calibri" panose="020F0502020204030204" pitchFamily="34" charset="0"/>
                <a:cs typeface="Calibri" panose="020F0502020204030204" pitchFamily="34" charset="0"/>
              </a:rPr>
              <a:t> yang </a:t>
            </a:r>
            <a:r>
              <a:rPr lang="en-US" sz="1100" dirty="0" err="1">
                <a:effectLst/>
                <a:latin typeface="Calibri" panose="020F0502020204030204" pitchFamily="34" charset="0"/>
                <a:ea typeface="Calibri" panose="020F0502020204030204" pitchFamily="34" charset="0"/>
                <a:cs typeface="Calibri" panose="020F0502020204030204" pitchFamily="34" charset="0"/>
              </a:rPr>
              <a:t>ingin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menyimpan</a:t>
            </a:r>
            <a:r>
              <a:rPr lang="en-US" sz="1100" dirty="0">
                <a:effectLst/>
                <a:latin typeface="Calibri" panose="020F0502020204030204" pitchFamily="34" charset="0"/>
                <a:ea typeface="Calibri" panose="020F0502020204030204" pitchFamily="34" charset="0"/>
                <a:cs typeface="Calibri" panose="020F0502020204030204" pitchFamily="34" charset="0"/>
              </a:rPr>
              <a:t> video </a:t>
            </a:r>
            <a:r>
              <a:rPr lang="en-US" sz="1100" dirty="0" err="1">
                <a:effectLst/>
                <a:latin typeface="Calibri" panose="020F0502020204030204" pitchFamily="34" charset="0"/>
                <a:ea typeface="Calibri" panose="020F0502020204030204" pitchFamily="34" charset="0"/>
                <a:cs typeface="Calibri" panose="020F0502020204030204" pitchFamily="34" charset="0"/>
              </a:rPr>
              <a:t>tanpa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harus</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memakan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memori</a:t>
            </a:r>
            <a:r>
              <a:rPr lang="en-US" sz="1100" dirty="0">
                <a:effectLst/>
                <a:latin typeface="Calibri" panose="020F0502020204030204" pitchFamily="34" charset="0"/>
                <a:ea typeface="Calibri" panose="020F0502020204030204" pitchFamily="34" charset="0"/>
                <a:cs typeface="Calibri" panose="020F0502020204030204" pitchFamily="34" charset="0"/>
              </a:rPr>
              <a:t> internal </a:t>
            </a:r>
            <a:r>
              <a:rPr lang="en-US" sz="1100" dirty="0" err="1">
                <a:effectLst/>
                <a:latin typeface="Calibri" panose="020F0502020204030204" pitchFamily="34" charset="0"/>
                <a:ea typeface="Calibri" panose="020F0502020204030204" pitchFamily="34" charset="0"/>
                <a:cs typeface="Calibri" panose="020F0502020204030204" pitchFamily="34" charset="0"/>
              </a:rPr>
              <a:t>mereka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Selain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itu</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jika</a:t>
            </a:r>
            <a:r>
              <a:rPr lang="en-US" sz="1100" dirty="0">
                <a:effectLst/>
                <a:latin typeface="Calibri" panose="020F0502020204030204" pitchFamily="34" charset="0"/>
                <a:ea typeface="Calibri" panose="020F0502020204030204" pitchFamily="34" charset="0"/>
                <a:cs typeface="Calibri" panose="020F0502020204030204" pitchFamily="34" charset="0"/>
              </a:rPr>
              <a:t> video </a:t>
            </a:r>
            <a:r>
              <a:rPr lang="en-US" sz="1100" dirty="0" err="1">
                <a:effectLst/>
                <a:latin typeface="Calibri" panose="020F0502020204030204" pitchFamily="34" charset="0"/>
                <a:ea typeface="Calibri" panose="020F0502020204030204" pitchFamily="34" charset="0"/>
                <a:cs typeface="Calibri" panose="020F0502020204030204" pitchFamily="34" charset="0"/>
              </a:rPr>
              <a:t>telah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diunggah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maka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pengguna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dapat</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menontonnya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kembali</a:t>
            </a:r>
            <a:r>
              <a:rPr lang="en-US" sz="1100" dirty="0">
                <a:effectLst/>
                <a:latin typeface="Calibri" panose="020F0502020204030204" pitchFamily="34" charset="0"/>
                <a:ea typeface="Calibri" panose="020F0502020204030204" pitchFamily="34" charset="0"/>
                <a:cs typeface="Calibri" panose="020F0502020204030204" pitchFamily="34" charset="0"/>
              </a:rPr>
              <a:t> di </a:t>
            </a:r>
            <a:r>
              <a:rPr lang="en-US" sz="1100" dirty="0" err="1">
                <a:effectLst/>
                <a:latin typeface="Calibri" panose="020F0502020204030204" pitchFamily="34" charset="0"/>
                <a:ea typeface="Calibri" panose="020F0502020204030204" pitchFamily="34" charset="0"/>
                <a:cs typeface="Calibri" panose="020F0502020204030204" pitchFamily="34" charset="0"/>
              </a:rPr>
              <a:t>dalam</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aplikasi</a:t>
            </a:r>
            <a:r>
              <a:rPr lang="en-US" sz="1100" dirty="0">
                <a:effectLst/>
                <a:latin typeface="Calibri" panose="020F0502020204030204" pitchFamily="34" charset="0"/>
                <a:ea typeface="Calibri" panose="020F0502020204030204" pitchFamily="34" charset="0"/>
                <a:cs typeface="Calibri" panose="020F050202020403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r>
              <a:rPr lang="en-US" sz="1100" dirty="0" err="1">
                <a:effectLst/>
                <a:latin typeface="Calibri" panose="020F0502020204030204" pitchFamily="34" charset="0"/>
                <a:ea typeface="Calibri" panose="020F0502020204030204" pitchFamily="34" charset="0"/>
              </a:rPr>
              <a:t>Dengan</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adanya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fitur</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tambahan</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seperti</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kolaborasi</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antar</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pengguna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kelola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profil</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pengguna</a:t>
            </a:r>
            <a:r>
              <a:rPr lang="en-US" sz="1100" i="1" dirty="0">
                <a:effectLst/>
                <a:latin typeface="Calibri" panose="020F0502020204030204" pitchFamily="34" charset="0"/>
                <a:ea typeface="Calibri" panose="020F0502020204030204" pitchFamily="34" charset="0"/>
              </a:rPr>
              <a:t>, quiz</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sederhana</a:t>
            </a:r>
            <a:r>
              <a:rPr lang="en-US" sz="1100" dirty="0">
                <a:effectLst/>
                <a:latin typeface="Calibri" panose="020F0502020204030204" pitchFamily="34" charset="0"/>
                <a:ea typeface="Calibri" panose="020F0502020204030204" pitchFamily="34" charset="0"/>
              </a:rPr>
              <a:t>, dan </a:t>
            </a:r>
            <a:r>
              <a:rPr lang="en-US" sz="1100" i="1" dirty="0">
                <a:effectLst/>
                <a:latin typeface="Calibri" panose="020F0502020204030204" pitchFamily="34" charset="0"/>
                <a:ea typeface="Calibri" panose="020F0502020204030204" pitchFamily="34" charset="0"/>
              </a:rPr>
              <a:t>chat all</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dapat</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menjadikan</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aplikasi</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MyVoQu</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terasa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sangat</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berguna</a:t>
            </a:r>
            <a:r>
              <a:rPr lang="en-US" sz="1100" dirty="0">
                <a:effectLst/>
                <a:latin typeface="Calibri" panose="020F0502020204030204" pitchFamily="34" charset="0"/>
                <a:ea typeface="Calibri" panose="020F0502020204030204" pitchFamily="34" charset="0"/>
              </a:rPr>
              <a:t> dan juga </a:t>
            </a:r>
            <a:r>
              <a:rPr lang="en-US" sz="1100" dirty="0" err="1">
                <a:effectLst/>
                <a:latin typeface="Calibri" panose="020F0502020204030204" pitchFamily="34" charset="0"/>
                <a:ea typeface="Calibri" panose="020F0502020204030204" pitchFamily="34" charset="0"/>
              </a:rPr>
              <a:t>kekinian</a:t>
            </a:r>
            <a:r>
              <a:rPr lang="en-US" sz="1100" dirty="0">
                <a:effectLst/>
                <a:latin typeface="Calibri" panose="020F0502020204030204" pitchFamily="34" charset="0"/>
                <a:ea typeface="Calibri" panose="020F0502020204030204" pitchFamily="34" charset="0"/>
              </a:rPr>
              <a:t>. Agar para </a:t>
            </a:r>
            <a:r>
              <a:rPr lang="en-US" sz="1100" dirty="0" err="1">
                <a:effectLst/>
                <a:latin typeface="Calibri" panose="020F0502020204030204" pitchFamily="34" charset="0"/>
                <a:ea typeface="Calibri" panose="020F0502020204030204" pitchFamily="34" charset="0"/>
              </a:rPr>
              <a:t>pengguna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tidak</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merasa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bosan</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ketika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memakai</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aplikasi</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MyVoQu</a:t>
            </a:r>
            <a:r>
              <a:rPr lang="en-US" sz="1100" dirty="0">
                <a:effectLst/>
                <a:latin typeface="Calibri" panose="020F0502020204030204" pitchFamily="34" charset="0"/>
                <a:ea typeface="Calibri" panose="020F0502020204030204" pitchFamily="34" charset="0"/>
              </a:rPr>
              <a:t>.</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6106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9216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922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19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252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914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814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dirty="0"/>
          </a:p>
        </p:txBody>
      </p:sp>
      <p:cxnSp>
        <p:nvCxnSpPr>
          <p:cNvPr id="11" name="Google Shape;11;p2"/>
          <p:cNvCxnSpPr/>
          <p:nvPr/>
        </p:nvCxnSpPr>
        <p:spPr>
          <a:xfrm>
            <a:off x="-6025" y="3676512"/>
            <a:ext cx="9162000" cy="0"/>
          </a:xfrm>
          <a:prstGeom prst="straightConnector1">
            <a:avLst/>
          </a:prstGeom>
          <a:ln>
            <a:solidFill>
              <a:srgbClr val="00B0F0"/>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 name="Google Shape;12;p2"/>
          <p:cNvSpPr/>
          <p:nvPr/>
        </p:nvSpPr>
        <p:spPr>
          <a:xfrm>
            <a:off x="1117950" y="3393000"/>
            <a:ext cx="567000" cy="5670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dirty="0"/>
          </a:p>
        </p:txBody>
      </p:sp>
      <p:cxnSp>
        <p:nvCxnSpPr>
          <p:cNvPr id="15" name="Google Shape;15;p3"/>
          <p:cNvCxnSpPr/>
          <p:nvPr userDrawn="1"/>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userDrawn="1"/>
        </p:nvSpPr>
        <p:spPr>
          <a:xfrm>
            <a:off x="1117950" y="2288250"/>
            <a:ext cx="567000" cy="5670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dirty="0"/>
          </a:p>
        </p:txBody>
      </p:sp>
      <p:cxnSp>
        <p:nvCxnSpPr>
          <p:cNvPr id="18" name="Google Shape;18;p3"/>
          <p:cNvCxnSpPr/>
          <p:nvPr userDrawn="1"/>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dirty="0"/>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userDrawn="1">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1217029"/>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cxnSp>
        <p:nvCxnSpPr>
          <p:cNvPr id="37" name="Google Shape;37;p6"/>
          <p:cNvCxnSpPr>
            <a:cxnSpLocks/>
          </p:cNvCxnSpPr>
          <p:nvPr/>
        </p:nvCxnSpPr>
        <p:spPr>
          <a:xfrm>
            <a:off x="0" y="1426086"/>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979290" y="1223128"/>
            <a:ext cx="405900" cy="4059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426086"/>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9" name="Picture 2">
            <a:extLst>
              <a:ext uri="{FF2B5EF4-FFF2-40B4-BE49-F238E27FC236}">
                <a16:creationId xmlns:a16="http://schemas.microsoft.com/office/drawing/2014/main" id="{01E5B982-11D6-4862-9447-5462CBCA375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0F9B7869-1E72-49B0-A102-11AC14F9DBC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00DE2D35-7798-4F96-8599-8AC0DF541DF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C24F39B-7E6C-453E-B9CF-723115FCC3A4}"/>
              </a:ext>
            </a:extLst>
          </p:cNvPr>
          <p:cNvPicPr>
            <a:picLocks noChangeAspect="1"/>
          </p:cNvPicPr>
          <p:nvPr userDrawn="1"/>
        </p:nvPicPr>
        <p:blipFill>
          <a:blip r:embed="rId5"/>
          <a:stretch>
            <a:fillRect/>
          </a:stretch>
        </p:blipFill>
        <p:spPr>
          <a:xfrm>
            <a:off x="8147051" y="0"/>
            <a:ext cx="718656" cy="67374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0" name="Picture 2">
            <a:extLst>
              <a:ext uri="{FF2B5EF4-FFF2-40B4-BE49-F238E27FC236}">
                <a16:creationId xmlns:a16="http://schemas.microsoft.com/office/drawing/2014/main" id="{E2127A80-E8C5-4000-8FE9-1468B3446AA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Logo Fakultas Ilmu Terapan Universitas Telkom | Mfc Website">
            <a:extLst>
              <a:ext uri="{FF2B5EF4-FFF2-40B4-BE49-F238E27FC236}">
                <a16:creationId xmlns:a16="http://schemas.microsoft.com/office/drawing/2014/main" id="{1FA8F90C-0340-4FF0-A644-114AC873C70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D3 Sistem Informasi">
            <a:extLst>
              <a:ext uri="{FF2B5EF4-FFF2-40B4-BE49-F238E27FC236}">
                <a16:creationId xmlns:a16="http://schemas.microsoft.com/office/drawing/2014/main" id="{2AA6261B-212A-4F67-ACA1-8D50CF07C44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ED2695-EC22-4072-8D11-29120882F1EF}"/>
              </a:ext>
            </a:extLst>
          </p:cNvPr>
          <p:cNvPicPr>
            <a:picLocks noChangeAspect="1"/>
          </p:cNvPicPr>
          <p:nvPr userDrawn="1"/>
        </p:nvPicPr>
        <p:blipFill>
          <a:blip r:embed="rId5"/>
          <a:stretch>
            <a:fillRect/>
          </a:stretch>
        </p:blipFill>
        <p:spPr>
          <a:xfrm>
            <a:off x="8147051" y="0"/>
            <a:ext cx="718656" cy="67374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937117"/>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customXml" Target="../ink/ink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1.png"/><Relationship Id="rId7" Type="http://schemas.openxmlformats.org/officeDocument/2006/relationships/customXml" Target="../ink/ink2.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https://1.bp.blogspot.com/-mGWRrLTybRM/WPMnFxcYHRI/AAAAAAAADmA/McqawcvqvjAMr4bHFRfZDwhMtnS11hpGwCLcB/s1600/iterative-model-sdlc.png" TargetMode="External"/><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301487" y="3558540"/>
            <a:ext cx="8541026" cy="1348038"/>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1500" i="0" dirty="0" err="1">
                <a:latin typeface="+mj-lt"/>
              </a:rPr>
              <a:t>Dosen</a:t>
            </a:r>
            <a:r>
              <a:rPr lang="en-US" sz="1500" i="0" dirty="0">
                <a:latin typeface="+mj-lt"/>
              </a:rPr>
              <a:t> </a:t>
            </a:r>
            <a:r>
              <a:rPr lang="en-US" sz="1500" i="0" dirty="0" err="1">
                <a:latin typeface="+mj-lt"/>
              </a:rPr>
              <a:t>pembimbing</a:t>
            </a:r>
            <a:r>
              <a:rPr lang="en-US" sz="1500" i="0" dirty="0">
                <a:latin typeface="+mj-lt"/>
              </a:rPr>
              <a:t>:</a:t>
            </a:r>
          </a:p>
          <a:p>
            <a:pPr marL="0" lvl="0" indent="0" algn="l" rtl="0">
              <a:spcBef>
                <a:spcPts val="600"/>
              </a:spcBef>
              <a:spcAft>
                <a:spcPts val="0"/>
              </a:spcAft>
              <a:buNone/>
            </a:pPr>
            <a:endParaRPr lang="en-US" sz="1500" i="0" dirty="0">
              <a:latin typeface="+mj-lt"/>
            </a:endParaRPr>
          </a:p>
          <a:p>
            <a:pPr marL="0" lvl="0" indent="0" algn="l" rtl="0">
              <a:spcBef>
                <a:spcPts val="600"/>
              </a:spcBef>
              <a:spcAft>
                <a:spcPts val="0"/>
              </a:spcAft>
              <a:buNone/>
            </a:pPr>
            <a:r>
              <a:rPr lang="en-US" sz="1500" i="0" dirty="0" err="1">
                <a:solidFill>
                  <a:srgbClr val="000000"/>
                </a:solidFill>
                <a:effectLst/>
                <a:latin typeface="+mj-lt"/>
                <a:ea typeface="Calibri" panose="020F0502020204030204" pitchFamily="34" charset="0"/>
              </a:rPr>
              <a:t>Pembimbing</a:t>
            </a:r>
            <a:r>
              <a:rPr lang="en-US" sz="1500" i="0" dirty="0">
                <a:solidFill>
                  <a:srgbClr val="000000"/>
                </a:solidFill>
                <a:effectLst/>
                <a:latin typeface="+mj-lt"/>
                <a:ea typeface="Calibri" panose="020F0502020204030204" pitchFamily="34" charset="0"/>
              </a:rPr>
              <a:t> 1 : </a:t>
            </a:r>
            <a:r>
              <a:rPr lang="en-US" sz="1500" i="0" dirty="0" err="1">
                <a:solidFill>
                  <a:srgbClr val="000000"/>
                </a:solidFill>
                <a:effectLst/>
                <a:latin typeface="+mj-lt"/>
                <a:ea typeface="Calibri" panose="020F0502020204030204" pitchFamily="34" charset="0"/>
              </a:rPr>
              <a:t>Suryatiningsih</a:t>
            </a:r>
            <a:r>
              <a:rPr lang="en-US" sz="1500" i="0" dirty="0">
                <a:solidFill>
                  <a:srgbClr val="000000"/>
                </a:solidFill>
                <a:effectLst/>
                <a:latin typeface="+mj-lt"/>
                <a:ea typeface="Calibri" panose="020F0502020204030204" pitchFamily="34" charset="0"/>
              </a:rPr>
              <a:t>, S.T., M.T., OCA., </a:t>
            </a:r>
            <a:r>
              <a:rPr lang="en-US" sz="1500" i="0" dirty="0" err="1">
                <a:solidFill>
                  <a:srgbClr val="000000"/>
                </a:solidFill>
                <a:effectLst/>
                <a:latin typeface="+mj-lt"/>
                <a:ea typeface="Calibri" panose="020F0502020204030204" pitchFamily="34" charset="0"/>
              </a:rPr>
              <a:t>C.Ht</a:t>
            </a:r>
            <a:r>
              <a:rPr lang="en-US" sz="1500" i="0" dirty="0">
                <a:solidFill>
                  <a:srgbClr val="000000"/>
                </a:solidFill>
                <a:effectLst/>
                <a:latin typeface="+mj-lt"/>
                <a:ea typeface="Calibri" panose="020F0502020204030204" pitchFamily="34" charset="0"/>
              </a:rPr>
              <a:t>.</a:t>
            </a:r>
          </a:p>
          <a:p>
            <a:pPr marL="0" lvl="0" indent="0" algn="l" rtl="0">
              <a:spcBef>
                <a:spcPts val="600"/>
              </a:spcBef>
              <a:spcAft>
                <a:spcPts val="0"/>
              </a:spcAft>
              <a:buNone/>
            </a:pPr>
            <a:r>
              <a:rPr lang="en-US" sz="1500" i="0" dirty="0" err="1">
                <a:solidFill>
                  <a:srgbClr val="000000"/>
                </a:solidFill>
                <a:effectLst/>
                <a:latin typeface="+mj-lt"/>
                <a:ea typeface="Calibri" panose="020F0502020204030204" pitchFamily="34" charset="0"/>
              </a:rPr>
              <a:t>Pembimbing</a:t>
            </a:r>
            <a:r>
              <a:rPr lang="en-US" sz="1500" i="0" dirty="0">
                <a:solidFill>
                  <a:srgbClr val="000000"/>
                </a:solidFill>
                <a:effectLst/>
                <a:latin typeface="+mj-lt"/>
                <a:ea typeface="Calibri" panose="020F0502020204030204" pitchFamily="34" charset="0"/>
              </a:rPr>
              <a:t> 2 : </a:t>
            </a:r>
            <a:r>
              <a:rPr lang="en-US" sz="1500" i="0" dirty="0" err="1">
                <a:solidFill>
                  <a:srgbClr val="000000"/>
                </a:solidFill>
                <a:effectLst/>
                <a:latin typeface="+mj-lt"/>
                <a:ea typeface="Calibri" panose="020F0502020204030204" pitchFamily="34" charset="0"/>
              </a:rPr>
              <a:t>Pramuko</a:t>
            </a:r>
            <a:r>
              <a:rPr lang="en-US" sz="1500" i="0" dirty="0">
                <a:solidFill>
                  <a:srgbClr val="000000"/>
                </a:solidFill>
                <a:effectLst/>
                <a:latin typeface="+mj-lt"/>
                <a:ea typeface="Calibri" panose="020F0502020204030204" pitchFamily="34" charset="0"/>
              </a:rPr>
              <a:t> </a:t>
            </a:r>
            <a:r>
              <a:rPr lang="en-US" sz="1500" i="0" dirty="0" err="1">
                <a:solidFill>
                  <a:srgbClr val="000000"/>
                </a:solidFill>
                <a:effectLst/>
                <a:latin typeface="+mj-lt"/>
                <a:ea typeface="Calibri" panose="020F0502020204030204" pitchFamily="34" charset="0"/>
              </a:rPr>
              <a:t>Aji</a:t>
            </a:r>
            <a:r>
              <a:rPr lang="en-US" sz="1500" i="0" dirty="0">
                <a:solidFill>
                  <a:srgbClr val="000000"/>
                </a:solidFill>
                <a:effectLst/>
                <a:latin typeface="+mj-lt"/>
                <a:ea typeface="Calibri" panose="020F0502020204030204" pitchFamily="34" charset="0"/>
              </a:rPr>
              <a:t>, S.T., M.T. </a:t>
            </a:r>
            <a:endParaRPr sz="1500" i="0" dirty="0">
              <a:latin typeface="+mj-lt"/>
            </a:endParaRPr>
          </a:p>
        </p:txBody>
      </p:sp>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a:t>
            </a:fld>
            <a:endParaRPr dirty="0"/>
          </a:p>
        </p:txBody>
      </p:sp>
      <p:pic>
        <p:nvPicPr>
          <p:cNvPr id="5" name="Picture 2">
            <a:extLst>
              <a:ext uri="{FF2B5EF4-FFF2-40B4-BE49-F238E27FC236}">
                <a16:creationId xmlns:a16="http://schemas.microsoft.com/office/drawing/2014/main" id="{5B90E0E2-866C-4047-98A1-B4839ACD6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ogo Fakultas Ilmu Terapan Universitas Telkom | Mfc Website">
            <a:extLst>
              <a:ext uri="{FF2B5EF4-FFF2-40B4-BE49-F238E27FC236}">
                <a16:creationId xmlns:a16="http://schemas.microsoft.com/office/drawing/2014/main" id="{8DA9BB52-D511-466F-8E91-5EAEED458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3 Sistem Informasi">
            <a:extLst>
              <a:ext uri="{FF2B5EF4-FFF2-40B4-BE49-F238E27FC236}">
                <a16:creationId xmlns:a16="http://schemas.microsoft.com/office/drawing/2014/main" id="{365B90F6-C056-45BA-8A53-F4809A303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753C1F5-738B-4019-BD0B-CDC421F9F2A3}"/>
              </a:ext>
            </a:extLst>
          </p:cNvPr>
          <p:cNvPicPr>
            <a:picLocks noChangeAspect="1"/>
          </p:cNvPicPr>
          <p:nvPr/>
        </p:nvPicPr>
        <p:blipFill>
          <a:blip r:embed="rId6"/>
          <a:stretch>
            <a:fillRect/>
          </a:stretch>
        </p:blipFill>
        <p:spPr>
          <a:xfrm>
            <a:off x="8147051" y="0"/>
            <a:ext cx="718656" cy="673740"/>
          </a:xfrm>
          <a:prstGeom prst="rect">
            <a:avLst/>
          </a:prstGeom>
        </p:spPr>
      </p:pic>
      <p:pic>
        <p:nvPicPr>
          <p:cNvPr id="3" name="Picture 2">
            <a:extLst>
              <a:ext uri="{FF2B5EF4-FFF2-40B4-BE49-F238E27FC236}">
                <a16:creationId xmlns:a16="http://schemas.microsoft.com/office/drawing/2014/main" id="{0ABDBF73-7412-41D1-AE50-DE247BF85DD9}"/>
              </a:ext>
            </a:extLst>
          </p:cNvPr>
          <p:cNvPicPr>
            <a:picLocks noChangeAspect="1"/>
          </p:cNvPicPr>
          <p:nvPr/>
        </p:nvPicPr>
        <p:blipFill>
          <a:blip r:embed="rId7"/>
          <a:stretch>
            <a:fillRect/>
          </a:stretch>
        </p:blipFill>
        <p:spPr>
          <a:xfrm>
            <a:off x="3494148" y="719287"/>
            <a:ext cx="1352202" cy="1577673"/>
          </a:xfrm>
          <a:prstGeom prst="ellipse">
            <a:avLst/>
          </a:prstGeom>
          <a:ln>
            <a:noFill/>
          </a:ln>
          <a:effectLst>
            <a:softEdge rad="112500"/>
          </a:effectLst>
        </p:spPr>
      </p:pic>
      <p:sp>
        <p:nvSpPr>
          <p:cNvPr id="10" name="TextBox 9">
            <a:extLst>
              <a:ext uri="{FF2B5EF4-FFF2-40B4-BE49-F238E27FC236}">
                <a16:creationId xmlns:a16="http://schemas.microsoft.com/office/drawing/2014/main" id="{49130900-9297-47F6-A817-1970A31F2E3B}"/>
              </a:ext>
            </a:extLst>
          </p:cNvPr>
          <p:cNvSpPr txBox="1"/>
          <p:nvPr/>
        </p:nvSpPr>
        <p:spPr>
          <a:xfrm>
            <a:off x="762093" y="2373552"/>
            <a:ext cx="6816312" cy="307777"/>
          </a:xfrm>
          <a:prstGeom prst="rect">
            <a:avLst/>
          </a:prstGeom>
          <a:noFill/>
        </p:spPr>
        <p:txBody>
          <a:bodyPr wrap="square">
            <a:spAutoFit/>
          </a:bodyPr>
          <a:lstStyle/>
          <a:p>
            <a:pPr algn="ctr"/>
            <a:r>
              <a:rPr lang="en-GB" dirty="0">
                <a:solidFill>
                  <a:schemeClr val="tx1"/>
                </a:solidFill>
                <a:latin typeface="Calibri" panose="020F0502020204030204" pitchFamily="34" charset="0"/>
                <a:cs typeface="Calibri" panose="020F0502020204030204" pitchFamily="34" charset="0"/>
              </a:rPr>
              <a:t>Muhammad Abizard Al </a:t>
            </a:r>
            <a:r>
              <a:rPr lang="en-GB" dirty="0" err="1">
                <a:solidFill>
                  <a:schemeClr val="tx1"/>
                </a:solidFill>
                <a:latin typeface="Calibri" panose="020F0502020204030204" pitchFamily="34" charset="0"/>
                <a:cs typeface="Calibri" panose="020F0502020204030204" pitchFamily="34" charset="0"/>
              </a:rPr>
              <a:t>Thareq</a:t>
            </a:r>
            <a:r>
              <a:rPr lang="en-GB" dirty="0">
                <a:solidFill>
                  <a:schemeClr val="tx1"/>
                </a:solidFill>
                <a:latin typeface="Calibri" panose="020F0502020204030204" pitchFamily="34" charset="0"/>
                <a:cs typeface="Calibri" panose="020F0502020204030204" pitchFamily="34" charset="0"/>
              </a:rPr>
              <a:t> / 6701180124 / D3SI-42-03 </a:t>
            </a:r>
            <a:endParaRPr lang="en-ID" dirty="0">
              <a:solidFill>
                <a:schemeClr val="tx1"/>
              </a:solidFill>
            </a:endParaRPr>
          </a:p>
        </p:txBody>
      </p:sp>
    </p:spTree>
    <p:extLst>
      <p:ext uri="{BB962C8B-B14F-4D97-AF65-F5344CB8AC3E}">
        <p14:creationId xmlns:p14="http://schemas.microsoft.com/office/powerpoint/2010/main" val="62110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1" name="Picture 2">
            <a:extLst>
              <a:ext uri="{FF2B5EF4-FFF2-40B4-BE49-F238E27FC236}">
                <a16:creationId xmlns:a16="http://schemas.microsoft.com/office/drawing/2014/main" id="{330FD4A9-98FC-4C01-ABA9-9F7F9320C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ogo Fakultas Ilmu Terapan Universitas Telkom | Mfc Website">
            <a:extLst>
              <a:ext uri="{FF2B5EF4-FFF2-40B4-BE49-F238E27FC236}">
                <a16:creationId xmlns:a16="http://schemas.microsoft.com/office/drawing/2014/main" id="{0BD227E5-69A2-4E88-AE13-E02E027BF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3 Sistem Informasi">
            <a:extLst>
              <a:ext uri="{FF2B5EF4-FFF2-40B4-BE49-F238E27FC236}">
                <a16:creationId xmlns:a16="http://schemas.microsoft.com/office/drawing/2014/main" id="{D5BC24A7-D3F5-4B2A-9530-F8FF44C2B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7114A00-390F-4E71-9F99-52300426D73A}"/>
              </a:ext>
            </a:extLst>
          </p:cNvPr>
          <p:cNvPicPr>
            <a:picLocks noChangeAspect="1"/>
          </p:cNvPicPr>
          <p:nvPr/>
        </p:nvPicPr>
        <p:blipFill>
          <a:blip r:embed="rId6"/>
          <a:stretch>
            <a:fillRect/>
          </a:stretch>
        </p:blipFill>
        <p:spPr>
          <a:xfrm>
            <a:off x="8147051" y="0"/>
            <a:ext cx="718656" cy="673740"/>
          </a:xfrm>
          <a:prstGeom prst="rect">
            <a:avLst/>
          </a:prstGeom>
        </p:spPr>
      </p:pic>
      <p:sp>
        <p:nvSpPr>
          <p:cNvPr id="103" name="Google Shape;103;p14"/>
          <p:cNvSpPr txBox="1">
            <a:spLocks noGrp="1"/>
          </p:cNvSpPr>
          <p:nvPr>
            <p:ph type="ctrTitle" idx="4294967295"/>
          </p:nvPr>
        </p:nvSpPr>
        <p:spPr>
          <a:xfrm>
            <a:off x="582127" y="2399601"/>
            <a:ext cx="2389673"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 Case Diagram</a:t>
            </a:r>
            <a:endParaRPr dirty="0"/>
          </a:p>
        </p:txBody>
      </p:sp>
      <p:sp>
        <p:nvSpPr>
          <p:cNvPr id="105" name="Google Shape;105;p1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9" name="Picture 8">
            <a:extLst>
              <a:ext uri="{FF2B5EF4-FFF2-40B4-BE49-F238E27FC236}">
                <a16:creationId xmlns:a16="http://schemas.microsoft.com/office/drawing/2014/main" id="{E4BFD267-7C4F-4C4A-ADAD-95482DEC26B6}"/>
              </a:ext>
            </a:extLst>
          </p:cNvPr>
          <p:cNvPicPr/>
          <p:nvPr/>
        </p:nvPicPr>
        <p:blipFill>
          <a:blip r:embed="rId7"/>
          <a:stretch>
            <a:fillRect/>
          </a:stretch>
        </p:blipFill>
        <p:spPr>
          <a:xfrm>
            <a:off x="3644867" y="877673"/>
            <a:ext cx="5233670" cy="42036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5" name="Google Shape;105;p1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4" name="Group 3">
            <a:extLst>
              <a:ext uri="{FF2B5EF4-FFF2-40B4-BE49-F238E27FC236}">
                <a16:creationId xmlns:a16="http://schemas.microsoft.com/office/drawing/2014/main" id="{63353FCB-94EF-49C0-BA43-2B8FDB355537}"/>
              </a:ext>
            </a:extLst>
          </p:cNvPr>
          <p:cNvGrpSpPr/>
          <p:nvPr/>
        </p:nvGrpSpPr>
        <p:grpSpPr>
          <a:xfrm>
            <a:off x="151818" y="1264832"/>
            <a:ext cx="3555227" cy="1699600"/>
            <a:chOff x="319661" y="1351218"/>
            <a:chExt cx="3555227" cy="1699600"/>
          </a:xfrm>
        </p:grpSpPr>
        <p:sp>
          <p:nvSpPr>
            <p:cNvPr id="15" name="TextBox 14">
              <a:extLst>
                <a:ext uri="{FF2B5EF4-FFF2-40B4-BE49-F238E27FC236}">
                  <a16:creationId xmlns:a16="http://schemas.microsoft.com/office/drawing/2014/main" id="{A2272852-5758-4B7B-A84D-8FCAF40EB094}"/>
                </a:ext>
              </a:extLst>
            </p:cNvPr>
            <p:cNvSpPr txBox="1"/>
            <p:nvPr/>
          </p:nvSpPr>
          <p:spPr>
            <a:xfrm>
              <a:off x="319661" y="1945451"/>
              <a:ext cx="3555227" cy="1105367"/>
            </a:xfrm>
            <a:prstGeom prst="rect">
              <a:avLst/>
            </a:prstGeom>
            <a:noFill/>
          </p:spPr>
          <p:txBody>
            <a:bodyPr wrap="square">
              <a:spAutoFit/>
            </a:bodyPr>
            <a:lstStyle/>
            <a:p>
              <a:pPr marL="342900" marR="46990" lvl="0" indent="-342900" algn="just">
                <a:lnSpc>
                  <a:spcPct val="150000"/>
                </a:lnSpc>
                <a:spcAft>
                  <a:spcPts val="300"/>
                </a:spcAft>
                <a:buFont typeface="+mj-lt"/>
                <a:buAutoNum type="arabicParenR"/>
              </a:pPr>
              <a:r>
                <a:rPr lang="en-US" sz="1400" dirty="0">
                  <a:effectLst/>
                  <a:latin typeface="Calibri" panose="020F0502020204030204" pitchFamily="34" charset="0"/>
                  <a:ea typeface="Calibri" panose="020F0502020204030204" pitchFamily="34" charset="0"/>
                </a:rPr>
                <a:t>Login</a:t>
              </a:r>
            </a:p>
            <a:p>
              <a:pPr marL="342900" marR="46990" lvl="0" indent="-342900" algn="just">
                <a:lnSpc>
                  <a:spcPct val="150000"/>
                </a:lnSpc>
                <a:spcAft>
                  <a:spcPts val="300"/>
                </a:spcAft>
                <a:buFont typeface="+mj-lt"/>
                <a:buAutoNum type="arabicParenR"/>
              </a:pPr>
              <a:r>
                <a:rPr lang="en-US" dirty="0" err="1">
                  <a:latin typeface="Calibri" panose="020F0502020204030204" pitchFamily="34" charset="0"/>
                  <a:ea typeface="Calibri" panose="020F0502020204030204" pitchFamily="34" charset="0"/>
                </a:rPr>
                <a:t>Registrasi</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penghafal</a:t>
              </a:r>
              <a:r>
                <a:rPr lang="en-US" dirty="0">
                  <a:latin typeface="Calibri" panose="020F0502020204030204" pitchFamily="34" charset="0"/>
                  <a:ea typeface="Calibri" panose="020F0502020204030204" pitchFamily="34" charset="0"/>
                </a:rPr>
                <a:t> dan mentor)</a:t>
              </a:r>
            </a:p>
            <a:p>
              <a:pPr marL="342900" marR="46990" lvl="0" indent="-342900" algn="just">
                <a:lnSpc>
                  <a:spcPct val="150000"/>
                </a:lnSpc>
                <a:spcAft>
                  <a:spcPts val="300"/>
                </a:spcAft>
                <a:buFont typeface="+mj-lt"/>
                <a:buAutoNum type="arabicParenR"/>
              </a:pPr>
              <a:r>
                <a:rPr lang="en-US" sz="1400" dirty="0">
                  <a:effectLst/>
                  <a:latin typeface="Calibri" panose="020F0502020204030204" pitchFamily="34" charset="0"/>
                  <a:ea typeface="Calibri" panose="020F0502020204030204" pitchFamily="34" charset="0"/>
                </a:rPr>
                <a:t>Forgot Password</a:t>
              </a:r>
              <a:endParaRPr lang="en-ID" sz="1400" dirty="0">
                <a:effectLst/>
                <a:latin typeface="Calibri" panose="020F0502020204030204" pitchFamily="34" charset="0"/>
                <a:ea typeface="Calibri" panose="020F0502020204030204" pitchFamily="34" charset="0"/>
              </a:endParaRPr>
            </a:p>
          </p:txBody>
        </p:sp>
        <p:sp>
          <p:nvSpPr>
            <p:cNvPr id="16" name="TextBox 15">
              <a:extLst>
                <a:ext uri="{FF2B5EF4-FFF2-40B4-BE49-F238E27FC236}">
                  <a16:creationId xmlns:a16="http://schemas.microsoft.com/office/drawing/2014/main" id="{7FA0F98F-A308-444B-B15E-5B1489B8196E}"/>
                </a:ext>
              </a:extLst>
            </p:cNvPr>
            <p:cNvSpPr txBox="1"/>
            <p:nvPr/>
          </p:nvSpPr>
          <p:spPr>
            <a:xfrm>
              <a:off x="1369564" y="1351218"/>
              <a:ext cx="1455420" cy="506292"/>
            </a:xfrm>
            <a:prstGeom prst="rect">
              <a:avLst/>
            </a:prstGeom>
            <a:noFill/>
          </p:spPr>
          <p:txBody>
            <a:bodyPr wrap="square">
              <a:spAutoFit/>
            </a:bodyPr>
            <a:lstStyle/>
            <a:p>
              <a:pPr marR="46990" lvl="0" algn="just">
                <a:lnSpc>
                  <a:spcPct val="150000"/>
                </a:lnSpc>
                <a:spcAft>
                  <a:spcPts val="300"/>
                </a:spcAft>
              </a:pPr>
              <a:r>
                <a:rPr lang="en-US" sz="2000" b="1" u="sng" dirty="0" err="1">
                  <a:solidFill>
                    <a:srgbClr val="00B0F0"/>
                  </a:solidFill>
                  <a:effectLst/>
                  <a:latin typeface="Calibri" panose="020F0502020204030204" pitchFamily="34" charset="0"/>
                  <a:ea typeface="Calibri" panose="020F0502020204030204" pitchFamily="34" charset="0"/>
                </a:rPr>
                <a:t>Autentikasi</a:t>
              </a:r>
              <a:endParaRPr lang="en-ID" sz="2000" b="1" u="sng" dirty="0">
                <a:solidFill>
                  <a:srgbClr val="00B0F0"/>
                </a:solidFill>
                <a:effectLst/>
                <a:latin typeface="Calibri" panose="020F0502020204030204" pitchFamily="34" charset="0"/>
                <a:ea typeface="Calibri" panose="020F0502020204030204" pitchFamily="34" charset="0"/>
              </a:endParaRPr>
            </a:p>
          </p:txBody>
        </p:sp>
      </p:grpSp>
      <p:grpSp>
        <p:nvGrpSpPr>
          <p:cNvPr id="18" name="Group 17">
            <a:extLst>
              <a:ext uri="{FF2B5EF4-FFF2-40B4-BE49-F238E27FC236}">
                <a16:creationId xmlns:a16="http://schemas.microsoft.com/office/drawing/2014/main" id="{B82F46A2-B32C-47D2-8683-30F89AD58EBB}"/>
              </a:ext>
            </a:extLst>
          </p:cNvPr>
          <p:cNvGrpSpPr/>
          <p:nvPr/>
        </p:nvGrpSpPr>
        <p:grpSpPr>
          <a:xfrm>
            <a:off x="3531735" y="1157402"/>
            <a:ext cx="3073372" cy="6311361"/>
            <a:chOff x="319662" y="1363800"/>
            <a:chExt cx="3073372" cy="6311361"/>
          </a:xfrm>
        </p:grpSpPr>
        <p:sp>
          <p:nvSpPr>
            <p:cNvPr id="19" name="TextBox 18">
              <a:extLst>
                <a:ext uri="{FF2B5EF4-FFF2-40B4-BE49-F238E27FC236}">
                  <a16:creationId xmlns:a16="http://schemas.microsoft.com/office/drawing/2014/main" id="{FC61E73E-1A30-4779-B940-26C6F0F8855E}"/>
                </a:ext>
              </a:extLst>
            </p:cNvPr>
            <p:cNvSpPr txBox="1"/>
            <p:nvPr/>
          </p:nvSpPr>
          <p:spPr>
            <a:xfrm>
              <a:off x="319662" y="1945451"/>
              <a:ext cx="2244226" cy="5729710"/>
            </a:xfrm>
            <a:prstGeom prst="rect">
              <a:avLst/>
            </a:prstGeom>
            <a:noFill/>
          </p:spPr>
          <p:txBody>
            <a:bodyPr wrap="square">
              <a:spAutoFit/>
            </a:bodyPr>
            <a:lstStyle/>
            <a:p>
              <a:pPr marL="342900" marR="46990" lvl="0" indent="-342900" algn="just">
                <a:lnSpc>
                  <a:spcPct val="150000"/>
                </a:lnSpc>
                <a:spcAft>
                  <a:spcPts val="300"/>
                </a:spcAft>
                <a:buFont typeface="+mj-lt"/>
                <a:buAutoNum type="arabicParenR"/>
              </a:pPr>
              <a:r>
                <a:rPr lang="en-US" sz="1400" dirty="0">
                  <a:effectLst/>
                  <a:latin typeface="Calibri" panose="020F0502020204030204" pitchFamily="34" charset="0"/>
                  <a:ea typeface="Calibri" panose="020F0502020204030204" pitchFamily="34" charset="0"/>
                </a:rPr>
                <a:t>Kelola </a:t>
              </a:r>
              <a:r>
                <a:rPr lang="en-US" sz="1400" dirty="0" err="1">
                  <a:effectLst/>
                  <a:latin typeface="Calibri" panose="020F0502020204030204" pitchFamily="34" charset="0"/>
                  <a:ea typeface="Calibri" panose="020F0502020204030204" pitchFamily="34" charset="0"/>
                </a:rPr>
                <a:t>Profil</a:t>
              </a:r>
              <a:r>
                <a:rPr lang="en-US" sz="1400" dirty="0">
                  <a:effectLst/>
                  <a:latin typeface="Calibri" panose="020F0502020204030204" pitchFamily="34" charset="0"/>
                  <a:ea typeface="Calibri" panose="020F0502020204030204" pitchFamily="34" charset="0"/>
                </a:rPr>
                <a:t> </a:t>
              </a:r>
              <a:r>
                <a:rPr lang="en-US" sz="1400" dirty="0" err="1">
                  <a:effectLst/>
                  <a:latin typeface="Calibri" panose="020F0502020204030204" pitchFamily="34" charset="0"/>
                  <a:ea typeface="Calibri" panose="020F0502020204030204" pitchFamily="34" charset="0"/>
                </a:rPr>
                <a:t>Penghafal</a:t>
              </a:r>
              <a:endParaRPr lang="en-US" sz="1400" dirty="0">
                <a:effectLst/>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r>
                <a:rPr lang="en-US" dirty="0">
                  <a:latin typeface="Calibri" panose="020F0502020204030204" pitchFamily="34" charset="0"/>
                  <a:ea typeface="Calibri" panose="020F0502020204030204" pitchFamily="34" charset="0"/>
                </a:rPr>
                <a:t>Cari </a:t>
              </a:r>
              <a:r>
                <a:rPr lang="en-US" dirty="0" err="1">
                  <a:latin typeface="Calibri" panose="020F0502020204030204" pitchFamily="34" charset="0"/>
                  <a:ea typeface="Calibri" panose="020F0502020204030204" pitchFamily="34" charset="0"/>
                </a:rPr>
                <a:t>Teman</a:t>
              </a: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r>
                <a:rPr lang="en-US" dirty="0" err="1">
                  <a:latin typeface="Calibri" panose="020F0502020204030204" pitchFamily="34" charset="0"/>
                  <a:ea typeface="Calibri" panose="020F0502020204030204" pitchFamily="34" charset="0"/>
                </a:rPr>
                <a:t>Unggah</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Postingan</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Foto</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atau</a:t>
              </a:r>
              <a:r>
                <a:rPr lang="en-US" dirty="0">
                  <a:latin typeface="Calibri" panose="020F0502020204030204" pitchFamily="34" charset="0"/>
                  <a:ea typeface="Calibri" panose="020F0502020204030204" pitchFamily="34" charset="0"/>
                </a:rPr>
                <a:t> Video)</a:t>
              </a:r>
            </a:p>
            <a:p>
              <a:pPr marL="342900" marR="46990" lvl="0" indent="-342900" algn="just">
                <a:lnSpc>
                  <a:spcPct val="150000"/>
                </a:lnSpc>
                <a:spcAft>
                  <a:spcPts val="300"/>
                </a:spcAft>
                <a:buFont typeface="+mj-lt"/>
                <a:buAutoNum type="arabicParenR"/>
              </a:pPr>
              <a:r>
                <a:rPr lang="en-US" dirty="0" err="1">
                  <a:latin typeface="Calibri" panose="020F0502020204030204" pitchFamily="34" charset="0"/>
                  <a:ea typeface="Calibri" panose="020F0502020204030204" pitchFamily="34" charset="0"/>
                </a:rPr>
                <a:t>Kolaborasi</a:t>
              </a:r>
              <a:r>
                <a:rPr lang="en-US" dirty="0">
                  <a:latin typeface="Calibri" panose="020F0502020204030204" pitchFamily="34" charset="0"/>
                  <a:ea typeface="Calibri" panose="020F0502020204030204" pitchFamily="34" charset="0"/>
                </a:rPr>
                <a:t> Video (Live Streaming Video)</a:t>
              </a:r>
            </a:p>
            <a:p>
              <a:pPr marL="342900" marR="46990" lvl="0" indent="-342900" algn="just">
                <a:lnSpc>
                  <a:spcPct val="150000"/>
                </a:lnSpc>
                <a:spcAft>
                  <a:spcPts val="300"/>
                </a:spcAft>
                <a:buFont typeface="+mj-lt"/>
                <a:buAutoNum type="arabicParenR"/>
              </a:pPr>
              <a:r>
                <a:rPr lang="en-US" dirty="0">
                  <a:latin typeface="Calibri" panose="020F0502020204030204" pitchFamily="34" charset="0"/>
                  <a:ea typeface="Calibri" panose="020F0502020204030204" pitchFamily="34" charset="0"/>
                </a:rPr>
                <a:t>Chat Bot</a:t>
              </a:r>
            </a:p>
            <a:p>
              <a:pPr marL="342900" marR="46990" lvl="0" indent="-342900" algn="just">
                <a:lnSpc>
                  <a:spcPct val="150000"/>
                </a:lnSpc>
                <a:spcAft>
                  <a:spcPts val="300"/>
                </a:spcAft>
                <a:buFont typeface="+mj-lt"/>
                <a:buAutoNum type="arabicParenR"/>
              </a:pPr>
              <a:r>
                <a:rPr lang="en-US" dirty="0">
                  <a:latin typeface="Calibri" panose="020F0502020204030204" pitchFamily="34" charset="0"/>
                  <a:ea typeface="Calibri" panose="020F0502020204030204" pitchFamily="34" charset="0"/>
                </a:rPr>
                <a:t>Chat All</a:t>
              </a:r>
            </a:p>
            <a:p>
              <a:pPr marL="342900" marR="46990" lvl="0" indent="-342900" algn="just">
                <a:lnSpc>
                  <a:spcPct val="150000"/>
                </a:lnSpc>
                <a:spcAft>
                  <a:spcPts val="300"/>
                </a:spcAft>
                <a:buFont typeface="+mj-lt"/>
                <a:buAutoNum type="arabicParenR"/>
              </a:pPr>
              <a:r>
                <a:rPr lang="en-US" dirty="0" err="1">
                  <a:latin typeface="Calibri" panose="020F0502020204030204" pitchFamily="34" charset="0"/>
                  <a:ea typeface="Calibri" panose="020F0502020204030204" pitchFamily="34" charset="0"/>
                </a:rPr>
                <a:t>Infaq</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Untuk</a:t>
              </a:r>
              <a:r>
                <a:rPr lang="en-US" dirty="0">
                  <a:latin typeface="Calibri" panose="020F0502020204030204" pitchFamily="34" charset="0"/>
                  <a:ea typeface="Calibri" panose="020F0502020204030204" pitchFamily="34" charset="0"/>
                </a:rPr>
                <a:t> Mentor</a:t>
              </a:r>
            </a:p>
            <a:p>
              <a:pPr marL="342900" marR="46990" lvl="0" indent="-342900" algn="just">
                <a:lnSpc>
                  <a:spcPct val="150000"/>
                </a:lnSpc>
                <a:spcAft>
                  <a:spcPts val="300"/>
                </a:spcAft>
                <a:buFont typeface="+mj-lt"/>
                <a:buAutoNum type="arabicParenR"/>
              </a:pP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US" sz="1400" dirty="0">
                <a:effectLst/>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ID" sz="1400" dirty="0">
                <a:effectLst/>
                <a:latin typeface="Calibri" panose="020F0502020204030204" pitchFamily="34" charset="0"/>
                <a:ea typeface="Calibri" panose="020F0502020204030204" pitchFamily="34" charset="0"/>
              </a:endParaRPr>
            </a:p>
          </p:txBody>
        </p:sp>
        <p:sp>
          <p:nvSpPr>
            <p:cNvPr id="20" name="TextBox 19">
              <a:extLst>
                <a:ext uri="{FF2B5EF4-FFF2-40B4-BE49-F238E27FC236}">
                  <a16:creationId xmlns:a16="http://schemas.microsoft.com/office/drawing/2014/main" id="{88B46560-EF09-4698-AE93-8D5243716B54}"/>
                </a:ext>
              </a:extLst>
            </p:cNvPr>
            <p:cNvSpPr txBox="1"/>
            <p:nvPr/>
          </p:nvSpPr>
          <p:spPr>
            <a:xfrm>
              <a:off x="2097273" y="1363800"/>
              <a:ext cx="1295761" cy="506292"/>
            </a:xfrm>
            <a:prstGeom prst="rect">
              <a:avLst/>
            </a:prstGeom>
            <a:noFill/>
          </p:spPr>
          <p:txBody>
            <a:bodyPr wrap="square">
              <a:spAutoFit/>
            </a:bodyPr>
            <a:lstStyle/>
            <a:p>
              <a:pPr marR="46990" lvl="0" algn="just">
                <a:lnSpc>
                  <a:spcPct val="150000"/>
                </a:lnSpc>
                <a:spcAft>
                  <a:spcPts val="300"/>
                </a:spcAft>
              </a:pPr>
              <a:r>
                <a:rPr lang="en-US" sz="2000" b="1" u="sng" dirty="0" err="1">
                  <a:solidFill>
                    <a:srgbClr val="00B0F0"/>
                  </a:solidFill>
                  <a:effectLst/>
                  <a:latin typeface="Calibri" panose="020F0502020204030204" pitchFamily="34" charset="0"/>
                  <a:ea typeface="Calibri" panose="020F0502020204030204" pitchFamily="34" charset="0"/>
                </a:rPr>
                <a:t>Penghafal</a:t>
              </a:r>
              <a:endParaRPr lang="en-ID" sz="2000" b="1" u="sng" dirty="0">
                <a:solidFill>
                  <a:srgbClr val="00B0F0"/>
                </a:solidFill>
                <a:effectLst/>
                <a:latin typeface="Calibri" panose="020F0502020204030204" pitchFamily="34" charset="0"/>
                <a:ea typeface="Calibri" panose="020F0502020204030204" pitchFamily="34" charset="0"/>
              </a:endParaRPr>
            </a:p>
          </p:txBody>
        </p:sp>
      </p:grpSp>
      <p:sp>
        <p:nvSpPr>
          <p:cNvPr id="22" name="TextBox 21">
            <a:extLst>
              <a:ext uri="{FF2B5EF4-FFF2-40B4-BE49-F238E27FC236}">
                <a16:creationId xmlns:a16="http://schemas.microsoft.com/office/drawing/2014/main" id="{003084A3-9F44-4B55-ADB5-DA6626954EAE}"/>
              </a:ext>
            </a:extLst>
          </p:cNvPr>
          <p:cNvSpPr txBox="1"/>
          <p:nvPr/>
        </p:nvSpPr>
        <p:spPr>
          <a:xfrm>
            <a:off x="5964849" y="1774860"/>
            <a:ext cx="2244226" cy="2474973"/>
          </a:xfrm>
          <a:prstGeom prst="rect">
            <a:avLst/>
          </a:prstGeom>
          <a:noFill/>
        </p:spPr>
        <p:txBody>
          <a:bodyPr wrap="square">
            <a:spAutoFit/>
          </a:bodyPr>
          <a:lstStyle/>
          <a:p>
            <a:pPr marL="342900" marR="46990" lvl="0" indent="-342900" algn="just">
              <a:lnSpc>
                <a:spcPct val="150000"/>
              </a:lnSpc>
              <a:spcAft>
                <a:spcPts val="300"/>
              </a:spcAft>
              <a:buFont typeface="+mj-lt"/>
              <a:buAutoNum type="arabicParenR" startAt="8"/>
            </a:pPr>
            <a:r>
              <a:rPr lang="en-US" dirty="0" err="1">
                <a:latin typeface="Calibri" panose="020F0502020204030204" pitchFamily="34" charset="0"/>
                <a:ea typeface="Calibri" panose="020F0502020204030204" pitchFamily="34" charset="0"/>
              </a:rPr>
              <a:t>Dompet</a:t>
            </a:r>
            <a:r>
              <a:rPr lang="en-US" dirty="0">
                <a:latin typeface="Calibri" panose="020F0502020204030204" pitchFamily="34" charset="0"/>
                <a:ea typeface="Calibri" panose="020F0502020204030204" pitchFamily="34" charset="0"/>
              </a:rPr>
              <a:t> Digital (Payment Gateway)</a:t>
            </a:r>
          </a:p>
          <a:p>
            <a:pPr marL="342900" marR="46990" lvl="0" indent="-342900" algn="just">
              <a:lnSpc>
                <a:spcPct val="150000"/>
              </a:lnSpc>
              <a:spcAft>
                <a:spcPts val="300"/>
              </a:spcAft>
              <a:buFont typeface="+mj-lt"/>
              <a:buAutoNum type="arabicParenR" startAt="8"/>
            </a:pPr>
            <a:r>
              <a:rPr lang="en-US" dirty="0">
                <a:latin typeface="Calibri" panose="020F0502020204030204" pitchFamily="34" charset="0"/>
                <a:ea typeface="Calibri" panose="020F0502020204030204" pitchFamily="34" charset="0"/>
              </a:rPr>
              <a:t>Riwayat </a:t>
            </a:r>
            <a:r>
              <a:rPr lang="en-US" dirty="0" err="1">
                <a:latin typeface="Calibri" panose="020F0502020204030204" pitchFamily="34" charset="0"/>
                <a:ea typeface="Calibri" panose="020F0502020204030204" pitchFamily="34" charset="0"/>
              </a:rPr>
              <a:t>Transaksi</a:t>
            </a: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startAt="8"/>
            </a:pPr>
            <a:r>
              <a:rPr lang="en-US" dirty="0">
                <a:latin typeface="Calibri" panose="020F0502020204030204" pitchFamily="34" charset="0"/>
                <a:ea typeface="Calibri" panose="020F0502020204030204" pitchFamily="34" charset="0"/>
              </a:rPr>
              <a:t>Online Streaming Video</a:t>
            </a:r>
          </a:p>
          <a:p>
            <a:pPr marL="342900" marR="46990" lvl="0" indent="-342900" algn="just">
              <a:lnSpc>
                <a:spcPct val="150000"/>
              </a:lnSpc>
              <a:spcAft>
                <a:spcPts val="300"/>
              </a:spcAft>
              <a:buFont typeface="+mj-lt"/>
              <a:buAutoNum type="arabicParenR" startAt="8"/>
            </a:pPr>
            <a:endParaRPr lang="en-US" sz="1400" dirty="0">
              <a:effectLst/>
              <a:latin typeface="Calibri" panose="020F0502020204030204" pitchFamily="34" charset="0"/>
              <a:ea typeface="Calibri" panose="020F0502020204030204" pitchFamily="34" charset="0"/>
            </a:endParaRPr>
          </a:p>
          <a:p>
            <a:pPr marR="46990" lvl="0" algn="just">
              <a:lnSpc>
                <a:spcPct val="150000"/>
              </a:lnSpc>
              <a:spcAft>
                <a:spcPts val="300"/>
              </a:spcAft>
            </a:pPr>
            <a:endParaRPr lang="en-ID" sz="1400" dirty="0">
              <a:effectLst/>
              <a:latin typeface="Calibri" panose="020F0502020204030204" pitchFamily="34" charset="0"/>
              <a:ea typeface="Calibri" panose="020F0502020204030204" pitchFamily="34" charset="0"/>
            </a:endParaRPr>
          </a:p>
        </p:txBody>
      </p:sp>
      <p:sp>
        <p:nvSpPr>
          <p:cNvPr id="5" name="Oval 4">
            <a:extLst>
              <a:ext uri="{FF2B5EF4-FFF2-40B4-BE49-F238E27FC236}">
                <a16:creationId xmlns:a16="http://schemas.microsoft.com/office/drawing/2014/main" id="{69228EE7-1F42-4404-9E1F-002C9DD8A659}"/>
              </a:ext>
            </a:extLst>
          </p:cNvPr>
          <p:cNvSpPr/>
          <p:nvPr/>
        </p:nvSpPr>
        <p:spPr>
          <a:xfrm>
            <a:off x="851426" y="3486093"/>
            <a:ext cx="1382957" cy="137533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00B0F0"/>
              </a:solidFill>
            </a:endParaRPr>
          </a:p>
        </p:txBody>
      </p:sp>
      <p:sp>
        <p:nvSpPr>
          <p:cNvPr id="24" name="Google Shape;103;p14">
            <a:extLst>
              <a:ext uri="{FF2B5EF4-FFF2-40B4-BE49-F238E27FC236}">
                <a16:creationId xmlns:a16="http://schemas.microsoft.com/office/drawing/2014/main" id="{BFE08769-7DAE-4AAF-A423-437FA748DFBE}"/>
              </a:ext>
            </a:extLst>
          </p:cNvPr>
          <p:cNvSpPr txBox="1">
            <a:spLocks/>
          </p:cNvSpPr>
          <p:nvPr/>
        </p:nvSpPr>
        <p:spPr>
          <a:xfrm>
            <a:off x="637632" y="3590051"/>
            <a:ext cx="2055595"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r>
              <a:rPr lang="en-ID" dirty="0"/>
              <a:t>Fitur </a:t>
            </a:r>
            <a:r>
              <a:rPr lang="en-ID" dirty="0" err="1"/>
              <a:t>Aplikasi</a:t>
            </a:r>
            <a:endParaRPr lang="en-ID" dirty="0"/>
          </a:p>
        </p:txBody>
      </p:sp>
      <p:pic>
        <p:nvPicPr>
          <p:cNvPr id="26" name="Picture 2">
            <a:extLst>
              <a:ext uri="{FF2B5EF4-FFF2-40B4-BE49-F238E27FC236}">
                <a16:creationId xmlns:a16="http://schemas.microsoft.com/office/drawing/2014/main" id="{07342DB0-5EE8-4414-96AA-92BC3FF2A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Logo Fakultas Ilmu Terapan Universitas Telkom | Mfc Website">
            <a:extLst>
              <a:ext uri="{FF2B5EF4-FFF2-40B4-BE49-F238E27FC236}">
                <a16:creationId xmlns:a16="http://schemas.microsoft.com/office/drawing/2014/main" id="{B3CCE8F8-5042-46F3-98D0-0A107ACB1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D3 Sistem Informasi">
            <a:extLst>
              <a:ext uri="{FF2B5EF4-FFF2-40B4-BE49-F238E27FC236}">
                <a16:creationId xmlns:a16="http://schemas.microsoft.com/office/drawing/2014/main" id="{9DE149F9-9569-4693-B63A-938536D6F6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C74381E0-6D98-451E-AEF1-3CA9F8BEE941}"/>
              </a:ext>
            </a:extLst>
          </p:cNvPr>
          <p:cNvPicPr>
            <a:picLocks noChangeAspect="1"/>
          </p:cNvPicPr>
          <p:nvPr/>
        </p:nvPicPr>
        <p:blipFill>
          <a:blip r:embed="rId6"/>
          <a:stretch>
            <a:fillRect/>
          </a:stretch>
        </p:blipFill>
        <p:spPr>
          <a:xfrm>
            <a:off x="8147051" y="0"/>
            <a:ext cx="718656" cy="673740"/>
          </a:xfrm>
          <a:prstGeom prst="rect">
            <a:avLst/>
          </a:prstGeom>
        </p:spPr>
      </p:pic>
    </p:spTree>
    <p:extLst>
      <p:ext uri="{BB962C8B-B14F-4D97-AF65-F5344CB8AC3E}">
        <p14:creationId xmlns:p14="http://schemas.microsoft.com/office/powerpoint/2010/main" val="4242500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Proses Bisnis</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8" name="Group 7">
            <a:extLst>
              <a:ext uri="{FF2B5EF4-FFF2-40B4-BE49-F238E27FC236}">
                <a16:creationId xmlns:a16="http://schemas.microsoft.com/office/drawing/2014/main" id="{03CCC4A1-AD71-4FEC-8357-D235838D8DD7}"/>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E46562A2-36C4-4BD4-B05A-196834205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778AECD0-4981-45D3-975D-F589082C0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1ADFC2DB-E81D-47B9-9B31-B20EA8878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14C3A6C-0A27-4F4B-80B4-639B6D6C8B43}"/>
                </a:ext>
              </a:extLst>
            </p:cNvPr>
            <p:cNvPicPr>
              <a:picLocks noChangeAspect="1"/>
            </p:cNvPicPr>
            <p:nvPr/>
          </p:nvPicPr>
          <p:blipFill>
            <a:blip r:embed="rId6"/>
            <a:stretch>
              <a:fillRect/>
            </a:stretch>
          </p:blipFill>
          <p:spPr>
            <a:xfrm>
              <a:off x="8147051" y="0"/>
              <a:ext cx="718656" cy="673740"/>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Pendaftaran Calon Penghafal</a:t>
            </a:r>
            <a:br>
              <a:rPr lang="en" dirty="0"/>
            </a:br>
            <a:r>
              <a:rPr lang="en" dirty="0"/>
              <a:t>(Sistem Berjalan)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18" name="Picture 17">
            <a:extLst>
              <a:ext uri="{FF2B5EF4-FFF2-40B4-BE49-F238E27FC236}">
                <a16:creationId xmlns:a16="http://schemas.microsoft.com/office/drawing/2014/main" id="{785F23B1-E6C3-4C6C-8988-7C2BA16FC9CA}"/>
              </a:ext>
            </a:extLst>
          </p:cNvPr>
          <p:cNvPicPr/>
          <p:nvPr/>
        </p:nvPicPr>
        <p:blipFill>
          <a:blip r:embed="rId3">
            <a:extLst>
              <a:ext uri="{28A0092B-C50C-407E-A947-70E740481C1C}">
                <a14:useLocalDpi xmlns:a14="http://schemas.microsoft.com/office/drawing/2010/main" val="0"/>
              </a:ext>
            </a:extLst>
          </a:blip>
          <a:stretch>
            <a:fillRect/>
          </a:stretch>
        </p:blipFill>
        <p:spPr>
          <a:xfrm>
            <a:off x="380048" y="1514793"/>
            <a:ext cx="8504871" cy="3431858"/>
          </a:xfrm>
          <a:prstGeom prst="rect">
            <a:avLst/>
          </a:prstGeom>
        </p:spPr>
      </p:pic>
    </p:spTree>
    <p:extLst>
      <p:ext uri="{BB962C8B-B14F-4D97-AF65-F5344CB8AC3E}">
        <p14:creationId xmlns:p14="http://schemas.microsoft.com/office/powerpoint/2010/main" val="249757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Autentikasi – Registrasi</a:t>
            </a:r>
            <a:br>
              <a:rPr lang="en" dirty="0"/>
            </a:br>
            <a:r>
              <a:rPr lang="en" dirty="0"/>
              <a:t>(Sistem Usulan)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10" name="Picture 9">
            <a:extLst>
              <a:ext uri="{FF2B5EF4-FFF2-40B4-BE49-F238E27FC236}">
                <a16:creationId xmlns:a16="http://schemas.microsoft.com/office/drawing/2014/main" id="{456953F0-F730-4AE7-B787-9B64101A6EB7}"/>
              </a:ext>
            </a:extLst>
          </p:cNvPr>
          <p:cNvPicPr/>
          <p:nvPr/>
        </p:nvPicPr>
        <p:blipFill>
          <a:blip r:embed="rId3">
            <a:extLst>
              <a:ext uri="{28A0092B-C50C-407E-A947-70E740481C1C}">
                <a14:useLocalDpi xmlns:a14="http://schemas.microsoft.com/office/drawing/2010/main" val="0"/>
              </a:ext>
            </a:extLst>
          </a:blip>
          <a:stretch>
            <a:fillRect/>
          </a:stretch>
        </p:blipFill>
        <p:spPr>
          <a:xfrm>
            <a:off x="750570" y="1897062"/>
            <a:ext cx="7091680" cy="2617788"/>
          </a:xfrm>
          <a:prstGeom prst="rect">
            <a:avLst/>
          </a:prstGeom>
        </p:spPr>
      </p:pic>
    </p:spTree>
    <p:extLst>
      <p:ext uri="{BB962C8B-B14F-4D97-AF65-F5344CB8AC3E}">
        <p14:creationId xmlns:p14="http://schemas.microsoft.com/office/powerpoint/2010/main" val="4120740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765187"/>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Autentikasi – Login</a:t>
            </a:r>
            <a:br>
              <a:rPr lang="en" dirty="0"/>
            </a:br>
            <a:r>
              <a:rPr lang="en" dirty="0"/>
              <a:t>(Sistem Usulan)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11" name="Picture 10">
            <a:extLst>
              <a:ext uri="{FF2B5EF4-FFF2-40B4-BE49-F238E27FC236}">
                <a16:creationId xmlns:a16="http://schemas.microsoft.com/office/drawing/2014/main" id="{39B05B37-13E4-4453-B89D-959E68B568D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789" y="1312227"/>
            <a:ext cx="6476421" cy="3761423"/>
          </a:xfrm>
          <a:prstGeom prst="rect">
            <a:avLst/>
          </a:prstGeom>
          <a:noFill/>
          <a:ln>
            <a:noFill/>
          </a:ln>
        </p:spPr>
      </p:pic>
    </p:spTree>
    <p:extLst>
      <p:ext uri="{BB962C8B-B14F-4D97-AF65-F5344CB8AC3E}">
        <p14:creationId xmlns:p14="http://schemas.microsoft.com/office/powerpoint/2010/main" val="3434555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765187"/>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Autentikasi – Lupa Sandi</a:t>
            </a:r>
            <a:br>
              <a:rPr lang="en" dirty="0"/>
            </a:br>
            <a:r>
              <a:rPr lang="en" dirty="0"/>
              <a:t>(Sistem Usulan)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10" name="Picture 9">
            <a:extLst>
              <a:ext uri="{FF2B5EF4-FFF2-40B4-BE49-F238E27FC236}">
                <a16:creationId xmlns:a16="http://schemas.microsoft.com/office/drawing/2014/main" id="{DD048C2F-DF6E-41DA-80A1-7F4E3DDC55C7}"/>
              </a:ext>
            </a:extLst>
          </p:cNvPr>
          <p:cNvPicPr/>
          <p:nvPr/>
        </p:nvPicPr>
        <p:blipFill>
          <a:blip r:embed="rId3"/>
          <a:stretch>
            <a:fillRect/>
          </a:stretch>
        </p:blipFill>
        <p:spPr>
          <a:xfrm>
            <a:off x="868680" y="1856104"/>
            <a:ext cx="7221220" cy="2747645"/>
          </a:xfrm>
          <a:prstGeom prst="rect">
            <a:avLst/>
          </a:prstGeom>
        </p:spPr>
      </p:pic>
    </p:spTree>
    <p:extLst>
      <p:ext uri="{BB962C8B-B14F-4D97-AF65-F5344CB8AC3E}">
        <p14:creationId xmlns:p14="http://schemas.microsoft.com/office/powerpoint/2010/main" val="3408586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Setoran Hafalan</a:t>
            </a:r>
            <a:br>
              <a:rPr lang="en" dirty="0"/>
            </a:br>
            <a:r>
              <a:rPr lang="en" dirty="0"/>
              <a:t>(Sistem Berjalan)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11" name="Picture 10">
            <a:extLst>
              <a:ext uri="{FF2B5EF4-FFF2-40B4-BE49-F238E27FC236}">
                <a16:creationId xmlns:a16="http://schemas.microsoft.com/office/drawing/2014/main" id="{F13A706D-8D88-49B8-8C10-94E81535A7E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127" y="1677987"/>
            <a:ext cx="6760966" cy="2690813"/>
          </a:xfrm>
          <a:prstGeom prst="rect">
            <a:avLst/>
          </a:prstGeom>
        </p:spPr>
      </p:pic>
    </p:spTree>
    <p:extLst>
      <p:ext uri="{BB962C8B-B14F-4D97-AF65-F5344CB8AC3E}">
        <p14:creationId xmlns:p14="http://schemas.microsoft.com/office/powerpoint/2010/main" val="2681634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Setoran Hafalan</a:t>
            </a:r>
            <a:br>
              <a:rPr lang="en" dirty="0"/>
            </a:br>
            <a:r>
              <a:rPr lang="en" dirty="0"/>
              <a:t>(Sistem Usulan)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10" name="Picture 9">
            <a:extLst>
              <a:ext uri="{FF2B5EF4-FFF2-40B4-BE49-F238E27FC236}">
                <a16:creationId xmlns:a16="http://schemas.microsoft.com/office/drawing/2014/main" id="{CB45AB42-2E6E-4F44-BFB2-6243EBF5FE2E}"/>
              </a:ext>
            </a:extLst>
          </p:cNvPr>
          <p:cNvPicPr/>
          <p:nvPr/>
        </p:nvPicPr>
        <p:blipFill>
          <a:blip r:embed="rId3"/>
          <a:stretch>
            <a:fillRect/>
          </a:stretch>
        </p:blipFill>
        <p:spPr>
          <a:xfrm>
            <a:off x="763850" y="1719262"/>
            <a:ext cx="6094150" cy="2617788"/>
          </a:xfrm>
          <a:prstGeom prst="rect">
            <a:avLst/>
          </a:prstGeom>
        </p:spPr>
      </p:pic>
      <p:sp>
        <p:nvSpPr>
          <p:cNvPr id="12" name="Google Shape;170;p20">
            <a:extLst>
              <a:ext uri="{FF2B5EF4-FFF2-40B4-BE49-F238E27FC236}">
                <a16:creationId xmlns:a16="http://schemas.microsoft.com/office/drawing/2014/main" id="{64B808C9-B9AF-4C3A-A57C-7B8A896C9A82}"/>
              </a:ext>
            </a:extLst>
          </p:cNvPr>
          <p:cNvSpPr txBox="1">
            <a:spLocks/>
          </p:cNvSpPr>
          <p:nvPr/>
        </p:nvSpPr>
        <p:spPr>
          <a:xfrm>
            <a:off x="6990077" y="1719262"/>
            <a:ext cx="1905000" cy="9350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r>
              <a:rPr lang="en-ID" sz="1000" b="0" dirty="0"/>
              <a:t>Note:</a:t>
            </a:r>
          </a:p>
          <a:p>
            <a:endParaRPr lang="en-ID" sz="1000" b="0" dirty="0"/>
          </a:p>
          <a:p>
            <a:r>
              <a:rPr lang="en-ID" sz="1000" b="0" dirty="0" err="1"/>
              <a:t>Setoran</a:t>
            </a:r>
            <a:r>
              <a:rPr lang="en-ID" sz="1000" b="0" dirty="0"/>
              <a:t> </a:t>
            </a:r>
            <a:r>
              <a:rPr lang="en-ID" sz="1000" b="0" dirty="0" err="1"/>
              <a:t>hafalan</a:t>
            </a:r>
            <a:r>
              <a:rPr lang="en-ID" sz="1000" b="0" dirty="0"/>
              <a:t> </a:t>
            </a:r>
            <a:r>
              <a:rPr lang="en-ID" sz="1000" b="0" dirty="0" err="1"/>
              <a:t>dibantu</a:t>
            </a:r>
            <a:r>
              <a:rPr lang="en-ID" sz="1000" b="0" dirty="0"/>
              <a:t> </a:t>
            </a:r>
            <a:r>
              <a:rPr lang="en-ID" sz="1000" b="0" dirty="0" err="1"/>
              <a:t>dengan</a:t>
            </a:r>
            <a:r>
              <a:rPr lang="en-ID" sz="1000" b="0" dirty="0"/>
              <a:t> </a:t>
            </a:r>
            <a:r>
              <a:rPr lang="en-ID" sz="1000" b="0" dirty="0" err="1"/>
              <a:t>adanya</a:t>
            </a:r>
            <a:r>
              <a:rPr lang="en-ID" sz="1000" b="0" dirty="0"/>
              <a:t> </a:t>
            </a:r>
            <a:r>
              <a:rPr lang="en-ID" sz="1000" b="0" dirty="0" err="1"/>
              <a:t>fitur</a:t>
            </a:r>
            <a:r>
              <a:rPr lang="en-ID" sz="1000" b="0" dirty="0"/>
              <a:t> </a:t>
            </a:r>
            <a:r>
              <a:rPr lang="en-ID" sz="1000" b="0" dirty="0" err="1"/>
              <a:t>unggah</a:t>
            </a:r>
            <a:r>
              <a:rPr lang="en-ID" sz="1000" b="0" dirty="0"/>
              <a:t> </a:t>
            </a:r>
            <a:r>
              <a:rPr lang="en-ID" sz="1000" b="0" dirty="0" err="1"/>
              <a:t>postingan</a:t>
            </a:r>
            <a:r>
              <a:rPr lang="en-ID" sz="1000" b="0" dirty="0"/>
              <a:t> </a:t>
            </a:r>
          </a:p>
        </p:txBody>
      </p:sp>
    </p:spTree>
    <p:extLst>
      <p:ext uri="{BB962C8B-B14F-4D97-AF65-F5344CB8AC3E}">
        <p14:creationId xmlns:p14="http://schemas.microsoft.com/office/powerpoint/2010/main" val="481607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Penyimpanan Hafalan</a:t>
            </a:r>
            <a:br>
              <a:rPr lang="en" dirty="0"/>
            </a:br>
            <a:r>
              <a:rPr lang="en" dirty="0"/>
              <a:t>(Sistem Berjalan)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11" name="Picture 10">
            <a:extLst>
              <a:ext uri="{FF2B5EF4-FFF2-40B4-BE49-F238E27FC236}">
                <a16:creationId xmlns:a16="http://schemas.microsoft.com/office/drawing/2014/main" id="{F8DE45E5-642F-464C-983E-E7A56B92F7A6}"/>
              </a:ext>
            </a:extLst>
          </p:cNvPr>
          <p:cNvPicPr/>
          <p:nvPr/>
        </p:nvPicPr>
        <p:blipFill>
          <a:blip r:embed="rId3"/>
          <a:stretch>
            <a:fillRect/>
          </a:stretch>
        </p:blipFill>
        <p:spPr>
          <a:xfrm>
            <a:off x="504507" y="1657667"/>
            <a:ext cx="6485570" cy="3092184"/>
          </a:xfrm>
          <a:prstGeom prst="rect">
            <a:avLst/>
          </a:prstGeom>
        </p:spPr>
      </p:pic>
    </p:spTree>
    <p:extLst>
      <p:ext uri="{BB962C8B-B14F-4D97-AF65-F5344CB8AC3E}">
        <p14:creationId xmlns:p14="http://schemas.microsoft.com/office/powerpoint/2010/main" val="94351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594553" y="719287"/>
            <a:ext cx="7954893" cy="3093708"/>
          </a:xfrm>
        </p:spPr>
        <p:txBody>
          <a:bodyPr spcFirstLastPara="1" wrap="square" lIns="91425" tIns="91425" rIns="91425" bIns="91425" anchor="b" anchorCtr="0">
            <a:noAutofit/>
          </a:bodyPr>
          <a:lstStyle/>
          <a:p>
            <a:r>
              <a:rPr lang="en-GB" dirty="0">
                <a:solidFill>
                  <a:srgbClr val="00B0F0"/>
                </a:solidFill>
                <a:latin typeface="Calibri" panose="020F0502020204030204" pitchFamily="34" charset="0"/>
                <a:cs typeface="Calibri" panose="020F0502020204030204" pitchFamily="34" charset="0"/>
              </a:rPr>
              <a:t>(</a:t>
            </a:r>
            <a:r>
              <a:rPr lang="en-GB" dirty="0" err="1">
                <a:solidFill>
                  <a:srgbClr val="00B0F0"/>
                </a:solidFill>
                <a:latin typeface="Calibri" panose="020F0502020204030204" pitchFamily="34" charset="0"/>
                <a:cs typeface="Calibri" panose="020F0502020204030204" pitchFamily="34" charset="0"/>
              </a:rPr>
              <a:t>MyVoQu</a:t>
            </a:r>
            <a:r>
              <a:rPr lang="en-GB" dirty="0">
                <a:solidFill>
                  <a:srgbClr val="00B0F0"/>
                </a:solidFill>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Aplikasi</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Penghafal</a:t>
            </a:r>
            <a:r>
              <a:rPr lang="en-GB" dirty="0">
                <a:latin typeface="Calibri" panose="020F0502020204030204" pitchFamily="34" charset="0"/>
                <a:cs typeface="Calibri" panose="020F0502020204030204" pitchFamily="34" charset="0"/>
              </a:rPr>
              <a:t> Al Quran </a:t>
            </a:r>
            <a:r>
              <a:rPr lang="en-GB" dirty="0" err="1">
                <a:latin typeface="Calibri" panose="020F0502020204030204" pitchFamily="34" charset="0"/>
                <a:cs typeface="Calibri" panose="020F0502020204030204" pitchFamily="34" charset="0"/>
              </a:rPr>
              <a:t>Dengan</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Konsep</a:t>
            </a:r>
            <a:r>
              <a:rPr lang="en-GB" dirty="0">
                <a:latin typeface="Calibri" panose="020F0502020204030204" pitchFamily="34" charset="0"/>
                <a:cs typeface="Calibri" panose="020F0502020204030204" pitchFamily="34" charset="0"/>
              </a:rPr>
              <a:t> Media Sosial </a:t>
            </a:r>
            <a:r>
              <a:rPr lang="en-GB" dirty="0" err="1">
                <a:latin typeface="Calibri" panose="020F0502020204030204" pitchFamily="34" charset="0"/>
                <a:cs typeface="Calibri" panose="020F0502020204030204" pitchFamily="34" charset="0"/>
              </a:rPr>
              <a:t>Berbasis</a:t>
            </a:r>
            <a:r>
              <a:rPr lang="en-GB" dirty="0">
                <a:latin typeface="Calibri" panose="020F0502020204030204" pitchFamily="34" charset="0"/>
                <a:cs typeface="Calibri" panose="020F0502020204030204" pitchFamily="34" charset="0"/>
              </a:rPr>
              <a:t> Web</a:t>
            </a:r>
            <a:br>
              <a:rPr lang="en-GB" dirty="0">
                <a:latin typeface="Calibri" panose="020F0502020204030204" pitchFamily="34" charset="0"/>
                <a:cs typeface="Calibri" panose="020F0502020204030204" pitchFamily="34" charset="0"/>
              </a:rPr>
            </a:b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Autentikasi</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Postingan</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Kolaborasi</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Kelola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Profil</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Obrolan</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Semua</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Pengguna</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Ujian</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Dompet</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Digital,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Infaq</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Mentor)</a:t>
            </a:r>
            <a:br>
              <a:rPr lang="en-ID" sz="1800" dirty="0">
                <a:effectLst/>
                <a:latin typeface="Calibri" panose="020F0502020204030204" pitchFamily="34" charset="0"/>
                <a:ea typeface="Calibri" panose="020F0502020204030204" pitchFamily="34" charset="0"/>
                <a:cs typeface="Arial" panose="020B0604020202020204" pitchFamily="34" charset="0"/>
              </a:rPr>
            </a:br>
            <a:endParaRPr lang="en-GB"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56AFEFCC-AA83-4060-A35C-9DD808FF6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Fakultas Ilmu Terapan Universitas Telkom | Mfc Website">
            <a:extLst>
              <a:ext uri="{FF2B5EF4-FFF2-40B4-BE49-F238E27FC236}">
                <a16:creationId xmlns:a16="http://schemas.microsoft.com/office/drawing/2014/main" id="{E7378368-6478-4ACE-98FB-AEE73B8C0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3 Sistem Informasi">
            <a:extLst>
              <a:ext uri="{FF2B5EF4-FFF2-40B4-BE49-F238E27FC236}">
                <a16:creationId xmlns:a16="http://schemas.microsoft.com/office/drawing/2014/main" id="{119EC3A1-D167-4997-AE9B-A685F344D0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558BB43-F6FB-4583-B31D-ECB95D8D053E}"/>
              </a:ext>
            </a:extLst>
          </p:cNvPr>
          <p:cNvPicPr>
            <a:picLocks noChangeAspect="1"/>
          </p:cNvPicPr>
          <p:nvPr/>
        </p:nvPicPr>
        <p:blipFill>
          <a:blip r:embed="rId6"/>
          <a:stretch>
            <a:fillRect/>
          </a:stretch>
        </p:blipFill>
        <p:spPr>
          <a:xfrm>
            <a:off x="8147051" y="0"/>
            <a:ext cx="718656" cy="673740"/>
          </a:xfrm>
          <a:prstGeom prst="rect">
            <a:avLst/>
          </a:prstGeom>
        </p:spPr>
      </p:pic>
      <p:sp>
        <p:nvSpPr>
          <p:cNvPr id="20" name="TextBox 19">
            <a:extLst>
              <a:ext uri="{FF2B5EF4-FFF2-40B4-BE49-F238E27FC236}">
                <a16:creationId xmlns:a16="http://schemas.microsoft.com/office/drawing/2014/main" id="{7ACF95B6-02EB-4D9A-9AFD-E84101F7AE87}"/>
              </a:ext>
            </a:extLst>
          </p:cNvPr>
          <p:cNvSpPr txBox="1"/>
          <p:nvPr/>
        </p:nvSpPr>
        <p:spPr>
          <a:xfrm>
            <a:off x="1163844" y="4835723"/>
            <a:ext cx="6816312" cy="307777"/>
          </a:xfrm>
          <a:prstGeom prst="rect">
            <a:avLst/>
          </a:prstGeom>
          <a:noFill/>
        </p:spPr>
        <p:txBody>
          <a:bodyPr wrap="square">
            <a:spAutoFit/>
          </a:bodyPr>
          <a:lstStyle/>
          <a:p>
            <a:pPr algn="ctr"/>
            <a:r>
              <a:rPr lang="en-GB" dirty="0">
                <a:solidFill>
                  <a:schemeClr val="tx1"/>
                </a:solidFill>
                <a:latin typeface="Calibri" panose="020F0502020204030204" pitchFamily="34" charset="0"/>
                <a:cs typeface="Calibri" panose="020F0502020204030204" pitchFamily="34" charset="0"/>
              </a:rPr>
              <a:t>Muhammad Abizard Al </a:t>
            </a:r>
            <a:r>
              <a:rPr lang="en-GB" dirty="0" err="1">
                <a:solidFill>
                  <a:schemeClr val="tx1"/>
                </a:solidFill>
                <a:latin typeface="Calibri" panose="020F0502020204030204" pitchFamily="34" charset="0"/>
                <a:cs typeface="Calibri" panose="020F0502020204030204" pitchFamily="34" charset="0"/>
              </a:rPr>
              <a:t>Thareq</a:t>
            </a:r>
            <a:r>
              <a:rPr lang="en-GB" dirty="0">
                <a:solidFill>
                  <a:schemeClr val="tx1"/>
                </a:solidFill>
                <a:latin typeface="Calibri" panose="020F0502020204030204" pitchFamily="34" charset="0"/>
                <a:cs typeface="Calibri" panose="020F0502020204030204" pitchFamily="34" charset="0"/>
              </a:rPr>
              <a:t> </a:t>
            </a:r>
            <a:endParaRPr lang="en-ID"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Streaming File Unggahan</a:t>
            </a:r>
            <a:br>
              <a:rPr lang="en" dirty="0"/>
            </a:br>
            <a:r>
              <a:rPr lang="en" dirty="0"/>
              <a:t>(Sistem Usulan)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10" name="Picture 9">
            <a:extLst>
              <a:ext uri="{FF2B5EF4-FFF2-40B4-BE49-F238E27FC236}">
                <a16:creationId xmlns:a16="http://schemas.microsoft.com/office/drawing/2014/main" id="{424EFE1C-F765-4DD4-9459-935BFDA29B12}"/>
              </a:ext>
            </a:extLst>
          </p:cNvPr>
          <p:cNvPicPr/>
          <p:nvPr/>
        </p:nvPicPr>
        <p:blipFill>
          <a:blip r:embed="rId3"/>
          <a:stretch>
            <a:fillRect/>
          </a:stretch>
        </p:blipFill>
        <p:spPr>
          <a:xfrm>
            <a:off x="3591811" y="2873011"/>
            <a:ext cx="4951416" cy="2266313"/>
          </a:xfrm>
          <a:prstGeom prst="rect">
            <a:avLst/>
          </a:prstGeom>
        </p:spPr>
      </p:pic>
      <p:pic>
        <p:nvPicPr>
          <p:cNvPr id="12" name="Picture 11">
            <a:extLst>
              <a:ext uri="{FF2B5EF4-FFF2-40B4-BE49-F238E27FC236}">
                <a16:creationId xmlns:a16="http://schemas.microsoft.com/office/drawing/2014/main" id="{2E08B42D-6201-4F89-89A9-E48E4CD61A10}"/>
              </a:ext>
            </a:extLst>
          </p:cNvPr>
          <p:cNvPicPr/>
          <p:nvPr/>
        </p:nvPicPr>
        <p:blipFill>
          <a:blip r:embed="rId4"/>
          <a:stretch>
            <a:fillRect/>
          </a:stretch>
        </p:blipFill>
        <p:spPr>
          <a:xfrm>
            <a:off x="125362" y="1397903"/>
            <a:ext cx="4351664" cy="1475108"/>
          </a:xfrm>
          <a:prstGeom prst="rect">
            <a:avLst/>
          </a:prstGeom>
        </p:spPr>
      </p:pic>
    </p:spTree>
    <p:extLst>
      <p:ext uri="{BB962C8B-B14F-4D97-AF65-F5344CB8AC3E}">
        <p14:creationId xmlns:p14="http://schemas.microsoft.com/office/powerpoint/2010/main" val="2558771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Kolaborasi</a:t>
            </a:r>
            <a:br>
              <a:rPr lang="en" dirty="0"/>
            </a:br>
            <a:r>
              <a:rPr lang="en" dirty="0"/>
              <a:t>(Fitur Tambahan)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11" name="Picture 10">
            <a:extLst>
              <a:ext uri="{FF2B5EF4-FFF2-40B4-BE49-F238E27FC236}">
                <a16:creationId xmlns:a16="http://schemas.microsoft.com/office/drawing/2014/main" id="{01157070-E23C-4957-B9E9-50BD4634CFD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446" y="1691148"/>
            <a:ext cx="5636315" cy="2067555"/>
          </a:xfrm>
          <a:prstGeom prst="rect">
            <a:avLst/>
          </a:prstGeom>
          <a:noFill/>
          <a:ln>
            <a:noFill/>
          </a:ln>
        </p:spPr>
      </p:pic>
    </p:spTree>
    <p:extLst>
      <p:ext uri="{BB962C8B-B14F-4D97-AF65-F5344CB8AC3E}">
        <p14:creationId xmlns:p14="http://schemas.microsoft.com/office/powerpoint/2010/main" val="930713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Kelola Profil</a:t>
            </a:r>
            <a:br>
              <a:rPr lang="en" dirty="0"/>
            </a:br>
            <a:r>
              <a:rPr lang="en" dirty="0"/>
              <a:t>(Fitur Tambahan)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Picture 9">
            <a:extLst>
              <a:ext uri="{FF2B5EF4-FFF2-40B4-BE49-F238E27FC236}">
                <a16:creationId xmlns:a16="http://schemas.microsoft.com/office/drawing/2014/main" id="{AD13056D-3044-4EC9-8C9D-9E9D1BAE4D8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254" y="1748083"/>
            <a:ext cx="6772275" cy="2803843"/>
          </a:xfrm>
          <a:prstGeom prst="rect">
            <a:avLst/>
          </a:prstGeom>
          <a:noFill/>
          <a:ln>
            <a:noFill/>
          </a:ln>
        </p:spPr>
      </p:pic>
    </p:spTree>
    <p:extLst>
      <p:ext uri="{BB962C8B-B14F-4D97-AF65-F5344CB8AC3E}">
        <p14:creationId xmlns:p14="http://schemas.microsoft.com/office/powerpoint/2010/main" val="421310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Chat All</a:t>
            </a:r>
            <a:br>
              <a:rPr lang="en" dirty="0"/>
            </a:br>
            <a:r>
              <a:rPr lang="en" dirty="0"/>
              <a:t>(Fitur Tambahan)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3" name="Picture 2">
            <a:extLst>
              <a:ext uri="{FF2B5EF4-FFF2-40B4-BE49-F238E27FC236}">
                <a16:creationId xmlns:a16="http://schemas.microsoft.com/office/drawing/2014/main" id="{17A8F87A-A434-4143-B250-1D49287EB9DE}"/>
              </a:ext>
            </a:extLst>
          </p:cNvPr>
          <p:cNvPicPr>
            <a:picLocks noChangeAspect="1"/>
          </p:cNvPicPr>
          <p:nvPr/>
        </p:nvPicPr>
        <p:blipFill>
          <a:blip r:embed="rId3"/>
          <a:stretch>
            <a:fillRect/>
          </a:stretch>
        </p:blipFill>
        <p:spPr>
          <a:xfrm>
            <a:off x="347662" y="1709737"/>
            <a:ext cx="8448675" cy="1724025"/>
          </a:xfrm>
          <a:prstGeom prst="rect">
            <a:avLst/>
          </a:prstGeom>
        </p:spPr>
      </p:pic>
    </p:spTree>
    <p:extLst>
      <p:ext uri="{BB962C8B-B14F-4D97-AF65-F5344CB8AC3E}">
        <p14:creationId xmlns:p14="http://schemas.microsoft.com/office/powerpoint/2010/main" val="3629319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Quiz Sederhana</a:t>
            </a:r>
            <a:br>
              <a:rPr lang="en" dirty="0"/>
            </a:br>
            <a:r>
              <a:rPr lang="en" dirty="0"/>
              <a:t>(Fitur Tambahan)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Picture 9">
            <a:extLst>
              <a:ext uri="{FF2B5EF4-FFF2-40B4-BE49-F238E27FC236}">
                <a16:creationId xmlns:a16="http://schemas.microsoft.com/office/drawing/2014/main" id="{97491353-18AA-4990-A90F-CAA05467428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010" y="1649730"/>
            <a:ext cx="6699940" cy="2827020"/>
          </a:xfrm>
          <a:prstGeom prst="rect">
            <a:avLst/>
          </a:prstGeom>
          <a:noFill/>
          <a:ln>
            <a:noFill/>
          </a:ln>
        </p:spPr>
      </p:pic>
    </p:spTree>
    <p:extLst>
      <p:ext uri="{BB962C8B-B14F-4D97-AF65-F5344CB8AC3E}">
        <p14:creationId xmlns:p14="http://schemas.microsoft.com/office/powerpoint/2010/main" val="356909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err="1"/>
              <a:t>Infaq</a:t>
            </a:r>
            <a:r>
              <a:rPr lang="en-ID" dirty="0"/>
              <a:t> </a:t>
            </a:r>
            <a:r>
              <a:rPr lang="en-ID" dirty="0" err="1"/>
              <a:t>Kepada</a:t>
            </a:r>
            <a:r>
              <a:rPr lang="en-ID" dirty="0"/>
              <a:t> Mentor</a:t>
            </a:r>
            <a:br>
              <a:rPr lang="en-ID" dirty="0"/>
            </a:br>
            <a:r>
              <a:rPr lang="en-ID" dirty="0"/>
              <a:t>(Fitur </a:t>
            </a:r>
            <a:r>
              <a:rPr lang="en-ID" dirty="0" err="1"/>
              <a:t>Tambahan</a:t>
            </a:r>
            <a:r>
              <a:rPr lang="en-ID" dirty="0"/>
              <a:t>)</a:t>
            </a:r>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3" name="Picture 2">
            <a:extLst>
              <a:ext uri="{FF2B5EF4-FFF2-40B4-BE49-F238E27FC236}">
                <a16:creationId xmlns:a16="http://schemas.microsoft.com/office/drawing/2014/main" id="{CD04CA9B-FBDD-4BC5-8C76-FD4270252B37}"/>
              </a:ext>
            </a:extLst>
          </p:cNvPr>
          <p:cNvPicPr>
            <a:picLocks noChangeAspect="1"/>
          </p:cNvPicPr>
          <p:nvPr/>
        </p:nvPicPr>
        <p:blipFill>
          <a:blip r:embed="rId3"/>
          <a:stretch>
            <a:fillRect/>
          </a:stretch>
        </p:blipFill>
        <p:spPr>
          <a:xfrm>
            <a:off x="916458" y="1563943"/>
            <a:ext cx="6703142" cy="3315533"/>
          </a:xfrm>
          <a:prstGeom prst="rect">
            <a:avLst/>
          </a:prstGeom>
        </p:spPr>
      </p:pic>
    </p:spTree>
    <p:extLst>
      <p:ext uri="{BB962C8B-B14F-4D97-AF65-F5344CB8AC3E}">
        <p14:creationId xmlns:p14="http://schemas.microsoft.com/office/powerpoint/2010/main" val="935007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t>Isi E-Wallet</a:t>
            </a:r>
            <a:br>
              <a:rPr lang="en-ID" dirty="0"/>
            </a:br>
            <a:r>
              <a:rPr lang="en-ID" dirty="0"/>
              <a:t>(Fitur </a:t>
            </a:r>
            <a:r>
              <a:rPr lang="en-ID" dirty="0" err="1"/>
              <a:t>Tambahan</a:t>
            </a:r>
            <a:r>
              <a:rPr lang="en-ID" dirty="0"/>
              <a:t>)</a:t>
            </a:r>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10" name="Picture 9">
            <a:extLst>
              <a:ext uri="{FF2B5EF4-FFF2-40B4-BE49-F238E27FC236}">
                <a16:creationId xmlns:a16="http://schemas.microsoft.com/office/drawing/2014/main" id="{E036A13C-4328-4D11-A4C0-FF015BFF5ECC}"/>
              </a:ext>
            </a:extLst>
          </p:cNvPr>
          <p:cNvPicPr/>
          <p:nvPr/>
        </p:nvPicPr>
        <p:blipFill>
          <a:blip r:embed="rId3"/>
          <a:stretch>
            <a:fillRect/>
          </a:stretch>
        </p:blipFill>
        <p:spPr>
          <a:xfrm>
            <a:off x="989996" y="1400426"/>
            <a:ext cx="5842604" cy="3679574"/>
          </a:xfrm>
          <a:prstGeom prst="rect">
            <a:avLst/>
          </a:prstGeom>
        </p:spPr>
      </p:pic>
    </p:spTree>
    <p:extLst>
      <p:ext uri="{BB962C8B-B14F-4D97-AF65-F5344CB8AC3E}">
        <p14:creationId xmlns:p14="http://schemas.microsoft.com/office/powerpoint/2010/main" val="359840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t>Payment Gateway</a:t>
            </a:r>
            <a:br>
              <a:rPr lang="en-ID" dirty="0"/>
            </a:br>
            <a:r>
              <a:rPr lang="en-ID" dirty="0"/>
              <a:t>(Fitur </a:t>
            </a:r>
            <a:r>
              <a:rPr lang="en-ID" dirty="0" err="1"/>
              <a:t>Tambahan</a:t>
            </a:r>
            <a:r>
              <a:rPr lang="en-ID" dirty="0"/>
              <a:t>)</a:t>
            </a:r>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11" name="Picture 10" descr="E-Commerce : Memilih Sistem Pembayaran Online untuk Memudahkan Transaksi –  EliteMarketer.id">
            <a:extLst>
              <a:ext uri="{FF2B5EF4-FFF2-40B4-BE49-F238E27FC236}">
                <a16:creationId xmlns:a16="http://schemas.microsoft.com/office/drawing/2014/main" id="{CEF2AE3F-C6C5-48F5-9E68-106275A6766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007" y="1666240"/>
            <a:ext cx="6372543" cy="2602214"/>
          </a:xfrm>
          <a:prstGeom prst="rect">
            <a:avLst/>
          </a:prstGeom>
          <a:noFill/>
          <a:ln>
            <a:noFill/>
          </a:ln>
        </p:spPr>
      </p:pic>
    </p:spTree>
    <p:extLst>
      <p:ext uri="{BB962C8B-B14F-4D97-AF65-F5344CB8AC3E}">
        <p14:creationId xmlns:p14="http://schemas.microsoft.com/office/powerpoint/2010/main" val="143873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Desain Aplikasi</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8" name="Group 7">
            <a:extLst>
              <a:ext uri="{FF2B5EF4-FFF2-40B4-BE49-F238E27FC236}">
                <a16:creationId xmlns:a16="http://schemas.microsoft.com/office/drawing/2014/main" id="{03CCC4A1-AD71-4FEC-8357-D235838D8DD7}"/>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E46562A2-36C4-4BD4-B05A-196834205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778AECD0-4981-45D3-975D-F589082C0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1ADFC2DB-E81D-47B9-9B31-B20EA8878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14C3A6C-0A27-4F4B-80B4-639B6D6C8B43}"/>
                </a:ext>
              </a:extLst>
            </p:cNvPr>
            <p:cNvPicPr>
              <a:picLocks noChangeAspect="1"/>
            </p:cNvPicPr>
            <p:nvPr/>
          </p:nvPicPr>
          <p:blipFill>
            <a:blip r:embed="rId6"/>
            <a:stretch>
              <a:fillRect/>
            </a:stretch>
          </p:blipFill>
          <p:spPr>
            <a:xfrm>
              <a:off x="8147051" y="0"/>
              <a:ext cx="718656" cy="673740"/>
            </a:xfrm>
            <a:prstGeom prst="rect">
              <a:avLst/>
            </a:prstGeom>
          </p:spPr>
        </p:pic>
      </p:grpSp>
    </p:spTree>
    <p:extLst>
      <p:ext uri="{BB962C8B-B14F-4D97-AF65-F5344CB8AC3E}">
        <p14:creationId xmlns:p14="http://schemas.microsoft.com/office/powerpoint/2010/main" val="117712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pic>
        <p:nvPicPr>
          <p:cNvPr id="4" name="Picture 3">
            <a:extLst>
              <a:ext uri="{FF2B5EF4-FFF2-40B4-BE49-F238E27FC236}">
                <a16:creationId xmlns:a16="http://schemas.microsoft.com/office/drawing/2014/main" id="{BC483745-16BD-4B7C-B4A2-2EADCF333C6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12607" y="241300"/>
            <a:ext cx="6353493" cy="4902199"/>
          </a:xfrm>
          <a:prstGeom prst="rect">
            <a:avLst/>
          </a:prstGeom>
        </p:spPr>
      </p:pic>
      <p:sp>
        <p:nvSpPr>
          <p:cNvPr id="6" name="TextBox 5">
            <a:extLst>
              <a:ext uri="{FF2B5EF4-FFF2-40B4-BE49-F238E27FC236}">
                <a16:creationId xmlns:a16="http://schemas.microsoft.com/office/drawing/2014/main" id="{EA8276BB-19FA-41D5-84D8-CE245C90D9E3}"/>
              </a:ext>
            </a:extLst>
          </p:cNvPr>
          <p:cNvSpPr txBox="1"/>
          <p:nvPr/>
        </p:nvSpPr>
        <p:spPr>
          <a:xfrm>
            <a:off x="0" y="85824"/>
            <a:ext cx="2198847" cy="307777"/>
          </a:xfrm>
          <a:prstGeom prst="rect">
            <a:avLst/>
          </a:prstGeom>
          <a:noFill/>
        </p:spPr>
        <p:txBody>
          <a:bodyPr wrap="square">
            <a:spAutoFit/>
          </a:bodyPr>
          <a:lstStyle/>
          <a:p>
            <a:r>
              <a:rPr lang="en" dirty="0"/>
              <a:t>Perancangan Basis Data</a:t>
            </a:r>
            <a:endParaRPr lang="en-ID"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5" name="Google Shape;85;p13">
            <a:extLst>
              <a:ext uri="{FF2B5EF4-FFF2-40B4-BE49-F238E27FC236}">
                <a16:creationId xmlns:a16="http://schemas.microsoft.com/office/drawing/2014/main" id="{75511FC9-96C9-4E97-B591-4A7681065EF9}"/>
              </a:ext>
            </a:extLst>
          </p:cNvPr>
          <p:cNvSpPr/>
          <p:nvPr/>
        </p:nvSpPr>
        <p:spPr>
          <a:xfrm>
            <a:off x="0" y="4749700"/>
            <a:ext cx="9144000" cy="3936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1" name="Google Shape;101;p14"/>
          <p:cNvCxnSpPr/>
          <p:nvPr/>
        </p:nvCxnSpPr>
        <p:spPr>
          <a:xfrm>
            <a:off x="6450" y="2575560"/>
            <a:ext cx="2397300" cy="0"/>
          </a:xfrm>
          <a:prstGeom prst="straightConnector1">
            <a:avLst/>
          </a:prstGeom>
          <a:noFill/>
          <a:ln w="9525" cap="flat" cmpd="sng">
            <a:solidFill>
              <a:srgbClr val="CCCCCC"/>
            </a:solidFill>
            <a:prstDash val="solid"/>
            <a:round/>
            <a:headEnd type="none" w="med" len="med"/>
            <a:tailEnd type="none" w="med" len="med"/>
          </a:ln>
        </p:spPr>
      </p:cxnSp>
      <p:sp>
        <p:nvSpPr>
          <p:cNvPr id="103" name="Google Shape;103;p14"/>
          <p:cNvSpPr txBox="1">
            <a:spLocks noGrp="1"/>
          </p:cNvSpPr>
          <p:nvPr>
            <p:ph type="ctrTitle" idx="4294967295"/>
          </p:nvPr>
        </p:nvSpPr>
        <p:spPr>
          <a:xfrm>
            <a:off x="2403750" y="205662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Apa itu MyVoQu?</a:t>
            </a:r>
            <a:endParaRPr sz="3000" dirty="0"/>
          </a:p>
        </p:txBody>
      </p:sp>
      <p:cxnSp>
        <p:nvCxnSpPr>
          <p:cNvPr id="104" name="Google Shape;104;p14"/>
          <p:cNvCxnSpPr>
            <a:cxnSpLocks/>
          </p:cNvCxnSpPr>
          <p:nvPr/>
        </p:nvCxnSpPr>
        <p:spPr>
          <a:xfrm>
            <a:off x="5753200" y="2636520"/>
            <a:ext cx="3390800" cy="0"/>
          </a:xfrm>
          <a:prstGeom prst="straightConnector1">
            <a:avLst/>
          </a:prstGeom>
          <a:noFill/>
          <a:ln w="9525" cap="flat" cmpd="sng">
            <a:solidFill>
              <a:srgbClr val="CCCCCC"/>
            </a:solidFill>
            <a:prstDash val="solid"/>
            <a:round/>
            <a:headEnd type="none" w="med" len="med"/>
            <a:tailEnd type="none" w="med" len="med"/>
          </a:ln>
        </p:spPr>
      </p:cxnSp>
      <p:sp>
        <p:nvSpPr>
          <p:cNvPr id="105" name="Google Shape;105;p1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9" name="Picture 2">
            <a:extLst>
              <a:ext uri="{FF2B5EF4-FFF2-40B4-BE49-F238E27FC236}">
                <a16:creationId xmlns:a16="http://schemas.microsoft.com/office/drawing/2014/main" id="{5CEF1D83-0071-4661-A48A-2E31A86A0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E700D785-A7DF-4235-9DC2-F2991890F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6AD2EA9B-CB98-43D1-A01B-ED61A1C97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36BD6CB-C62F-4AA0-8DF6-B59D18EA6B9C}"/>
              </a:ext>
            </a:extLst>
          </p:cNvPr>
          <p:cNvPicPr>
            <a:picLocks noChangeAspect="1"/>
          </p:cNvPicPr>
          <p:nvPr/>
        </p:nvPicPr>
        <p:blipFill>
          <a:blip r:embed="rId6"/>
          <a:stretch>
            <a:fillRect/>
          </a:stretch>
        </p:blipFill>
        <p:spPr>
          <a:xfrm>
            <a:off x="996949" y="1947062"/>
            <a:ext cx="1084453" cy="1016675"/>
          </a:xfrm>
          <a:prstGeom prst="rect">
            <a:avLst/>
          </a:prstGeom>
        </p:spPr>
      </p:pic>
    </p:spTree>
    <p:extLst>
      <p:ext uri="{BB962C8B-B14F-4D97-AF65-F5344CB8AC3E}">
        <p14:creationId xmlns:p14="http://schemas.microsoft.com/office/powerpoint/2010/main" val="1032895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
        <p:nvSpPr>
          <p:cNvPr id="6" name="TextBox 5">
            <a:extLst>
              <a:ext uri="{FF2B5EF4-FFF2-40B4-BE49-F238E27FC236}">
                <a16:creationId xmlns:a16="http://schemas.microsoft.com/office/drawing/2014/main" id="{EA8276BB-19FA-41D5-84D8-CE245C90D9E3}"/>
              </a:ext>
            </a:extLst>
          </p:cNvPr>
          <p:cNvSpPr txBox="1"/>
          <p:nvPr/>
        </p:nvSpPr>
        <p:spPr>
          <a:xfrm>
            <a:off x="0" y="85824"/>
            <a:ext cx="2198847" cy="307777"/>
          </a:xfrm>
          <a:prstGeom prst="rect">
            <a:avLst/>
          </a:prstGeom>
          <a:noFill/>
        </p:spPr>
        <p:txBody>
          <a:bodyPr wrap="square">
            <a:spAutoFit/>
          </a:bodyPr>
          <a:lstStyle/>
          <a:p>
            <a:r>
              <a:rPr lang="en" dirty="0"/>
              <a:t>Diagram Relasi</a:t>
            </a:r>
            <a:endParaRPr lang="en-ID" dirty="0"/>
          </a:p>
        </p:txBody>
      </p:sp>
      <p:pic>
        <p:nvPicPr>
          <p:cNvPr id="5" name="Picture 4">
            <a:extLst>
              <a:ext uri="{FF2B5EF4-FFF2-40B4-BE49-F238E27FC236}">
                <a16:creationId xmlns:a16="http://schemas.microsoft.com/office/drawing/2014/main" id="{4D723CCE-DC04-467A-82F3-24AB1EF02FF5}"/>
              </a:ext>
            </a:extLst>
          </p:cNvPr>
          <p:cNvPicPr/>
          <p:nvPr/>
        </p:nvPicPr>
        <p:blipFill>
          <a:blip r:embed="rId3"/>
          <a:stretch>
            <a:fillRect/>
          </a:stretch>
        </p:blipFill>
        <p:spPr>
          <a:xfrm>
            <a:off x="1766913" y="635126"/>
            <a:ext cx="5610174" cy="4038473"/>
          </a:xfrm>
          <a:prstGeom prst="rect">
            <a:avLst/>
          </a:prstGeom>
        </p:spPr>
      </p:pic>
    </p:spTree>
    <p:extLst>
      <p:ext uri="{BB962C8B-B14F-4D97-AF65-F5344CB8AC3E}">
        <p14:creationId xmlns:p14="http://schemas.microsoft.com/office/powerpoint/2010/main" val="1068806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a:t>
            </a:r>
            <a:r>
              <a:rPr lang="en-ID" dirty="0" err="1"/>
              <a:t>truktur</a:t>
            </a:r>
            <a:r>
              <a:rPr lang="en-ID" dirty="0"/>
              <a:t> </a:t>
            </a:r>
            <a:r>
              <a:rPr lang="en-ID" dirty="0" err="1"/>
              <a:t>Tabel</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10" name="Picture 9">
            <a:extLst>
              <a:ext uri="{FF2B5EF4-FFF2-40B4-BE49-F238E27FC236}">
                <a16:creationId xmlns:a16="http://schemas.microsoft.com/office/drawing/2014/main" id="{01DC79F4-ABAF-4619-8168-10F750F2C8B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9855" y="2137394"/>
            <a:ext cx="3582878" cy="2308860"/>
          </a:xfrm>
          <a:prstGeom prst="rect">
            <a:avLst/>
          </a:prstGeom>
        </p:spPr>
      </p:pic>
      <p:sp>
        <p:nvSpPr>
          <p:cNvPr id="2" name="TextBox 1">
            <a:extLst>
              <a:ext uri="{FF2B5EF4-FFF2-40B4-BE49-F238E27FC236}">
                <a16:creationId xmlns:a16="http://schemas.microsoft.com/office/drawing/2014/main" id="{2C12AD72-A48F-49AA-83B2-F855CE2BFEC4}"/>
              </a:ext>
            </a:extLst>
          </p:cNvPr>
          <p:cNvSpPr txBox="1"/>
          <p:nvPr/>
        </p:nvSpPr>
        <p:spPr>
          <a:xfrm>
            <a:off x="1088127" y="1765960"/>
            <a:ext cx="1059906" cy="307777"/>
          </a:xfrm>
          <a:prstGeom prst="rect">
            <a:avLst/>
          </a:prstGeom>
          <a:noFill/>
        </p:spPr>
        <p:txBody>
          <a:bodyPr wrap="none" rtlCol="0">
            <a:spAutoFit/>
          </a:bodyPr>
          <a:lstStyle/>
          <a:p>
            <a:r>
              <a:rPr lang="en-US" dirty="0" err="1"/>
              <a:t>Tabel</a:t>
            </a:r>
            <a:r>
              <a:rPr lang="en-US" dirty="0"/>
              <a:t> User</a:t>
            </a:r>
            <a:endParaRPr lang="en-ID" dirty="0"/>
          </a:p>
        </p:txBody>
      </p:sp>
      <p:pic>
        <p:nvPicPr>
          <p:cNvPr id="12" name="Picture 11">
            <a:extLst>
              <a:ext uri="{FF2B5EF4-FFF2-40B4-BE49-F238E27FC236}">
                <a16:creationId xmlns:a16="http://schemas.microsoft.com/office/drawing/2014/main" id="{A150C65E-91DD-48D9-ADD8-12611B0024C2}"/>
              </a:ext>
            </a:extLst>
          </p:cNvPr>
          <p:cNvPicPr/>
          <p:nvPr/>
        </p:nvPicPr>
        <p:blipFill>
          <a:blip r:embed="rId4"/>
          <a:stretch>
            <a:fillRect/>
          </a:stretch>
        </p:blipFill>
        <p:spPr>
          <a:xfrm>
            <a:off x="3845877" y="2137394"/>
            <a:ext cx="3329623" cy="533400"/>
          </a:xfrm>
          <a:prstGeom prst="rect">
            <a:avLst/>
          </a:prstGeom>
        </p:spPr>
      </p:pic>
      <p:sp>
        <p:nvSpPr>
          <p:cNvPr id="13" name="TextBox 12">
            <a:extLst>
              <a:ext uri="{FF2B5EF4-FFF2-40B4-BE49-F238E27FC236}">
                <a16:creationId xmlns:a16="http://schemas.microsoft.com/office/drawing/2014/main" id="{5F9CD7EC-793E-400E-8D8D-51E9349B86DC}"/>
              </a:ext>
            </a:extLst>
          </p:cNvPr>
          <p:cNvSpPr txBox="1"/>
          <p:nvPr/>
        </p:nvSpPr>
        <p:spPr>
          <a:xfrm>
            <a:off x="4980735" y="1755408"/>
            <a:ext cx="1050288" cy="307777"/>
          </a:xfrm>
          <a:prstGeom prst="rect">
            <a:avLst/>
          </a:prstGeom>
          <a:noFill/>
        </p:spPr>
        <p:txBody>
          <a:bodyPr wrap="none" rtlCol="0">
            <a:spAutoFit/>
          </a:bodyPr>
          <a:lstStyle/>
          <a:p>
            <a:r>
              <a:rPr lang="en-US" dirty="0" err="1"/>
              <a:t>Tabel</a:t>
            </a:r>
            <a:r>
              <a:rPr lang="en-US" dirty="0"/>
              <a:t> Role</a:t>
            </a:r>
            <a:endParaRPr lang="en-ID" dirty="0"/>
          </a:p>
        </p:txBody>
      </p:sp>
      <p:pic>
        <p:nvPicPr>
          <p:cNvPr id="14" name="Picture 13">
            <a:extLst>
              <a:ext uri="{FF2B5EF4-FFF2-40B4-BE49-F238E27FC236}">
                <a16:creationId xmlns:a16="http://schemas.microsoft.com/office/drawing/2014/main" id="{EA61A99F-10F1-45AF-92FA-E6C82A18206E}"/>
              </a:ext>
            </a:extLst>
          </p:cNvPr>
          <p:cNvPicPr/>
          <p:nvPr/>
        </p:nvPicPr>
        <p:blipFill>
          <a:blip r:embed="rId5"/>
          <a:stretch>
            <a:fillRect/>
          </a:stretch>
        </p:blipFill>
        <p:spPr>
          <a:xfrm>
            <a:off x="4150121" y="3760454"/>
            <a:ext cx="4680585" cy="685800"/>
          </a:xfrm>
          <a:prstGeom prst="rect">
            <a:avLst/>
          </a:prstGeom>
        </p:spPr>
      </p:pic>
      <p:sp>
        <p:nvSpPr>
          <p:cNvPr id="15" name="TextBox 14">
            <a:extLst>
              <a:ext uri="{FF2B5EF4-FFF2-40B4-BE49-F238E27FC236}">
                <a16:creationId xmlns:a16="http://schemas.microsoft.com/office/drawing/2014/main" id="{F5B41B73-A098-450B-B3BC-E9133F0A2B80}"/>
              </a:ext>
            </a:extLst>
          </p:cNvPr>
          <p:cNvSpPr txBox="1"/>
          <p:nvPr/>
        </p:nvSpPr>
        <p:spPr>
          <a:xfrm>
            <a:off x="5812585" y="3452677"/>
            <a:ext cx="1606530" cy="307777"/>
          </a:xfrm>
          <a:prstGeom prst="rect">
            <a:avLst/>
          </a:prstGeom>
          <a:noFill/>
        </p:spPr>
        <p:txBody>
          <a:bodyPr wrap="none" rtlCol="0">
            <a:spAutoFit/>
          </a:bodyPr>
          <a:lstStyle/>
          <a:p>
            <a:r>
              <a:rPr lang="en-US" dirty="0" err="1"/>
              <a:t>Tabel</a:t>
            </a:r>
            <a:r>
              <a:rPr lang="en-US" dirty="0"/>
              <a:t> User Token</a:t>
            </a:r>
            <a:endParaRPr lang="en-ID" dirty="0"/>
          </a:p>
        </p:txBody>
      </p:sp>
    </p:spTree>
    <p:extLst>
      <p:ext uri="{BB962C8B-B14F-4D97-AF65-F5344CB8AC3E}">
        <p14:creationId xmlns:p14="http://schemas.microsoft.com/office/powerpoint/2010/main" val="2999877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a:t>
            </a:r>
            <a:r>
              <a:rPr lang="en-ID" dirty="0" err="1"/>
              <a:t>truktur</a:t>
            </a:r>
            <a:r>
              <a:rPr lang="en-ID" dirty="0"/>
              <a:t> </a:t>
            </a:r>
            <a:r>
              <a:rPr lang="en-ID" dirty="0" err="1"/>
              <a:t>Tabel</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 name="TextBox 1">
            <a:extLst>
              <a:ext uri="{FF2B5EF4-FFF2-40B4-BE49-F238E27FC236}">
                <a16:creationId xmlns:a16="http://schemas.microsoft.com/office/drawing/2014/main" id="{2C12AD72-A48F-49AA-83B2-F855CE2BFEC4}"/>
              </a:ext>
            </a:extLst>
          </p:cNvPr>
          <p:cNvSpPr txBox="1"/>
          <p:nvPr/>
        </p:nvSpPr>
        <p:spPr>
          <a:xfrm>
            <a:off x="1088127" y="1765960"/>
            <a:ext cx="1079142" cy="307777"/>
          </a:xfrm>
          <a:prstGeom prst="rect">
            <a:avLst/>
          </a:prstGeom>
          <a:noFill/>
        </p:spPr>
        <p:txBody>
          <a:bodyPr wrap="none" rtlCol="0">
            <a:spAutoFit/>
          </a:bodyPr>
          <a:lstStyle/>
          <a:p>
            <a:r>
              <a:rPr lang="en-US" dirty="0" err="1"/>
              <a:t>Tabel</a:t>
            </a:r>
            <a:r>
              <a:rPr lang="en-US" dirty="0"/>
              <a:t> </a:t>
            </a:r>
            <a:r>
              <a:rPr lang="en-US" dirty="0" err="1"/>
              <a:t>Infaq</a:t>
            </a:r>
            <a:endParaRPr lang="en-ID" dirty="0"/>
          </a:p>
        </p:txBody>
      </p:sp>
      <p:pic>
        <p:nvPicPr>
          <p:cNvPr id="16" name="Picture 15">
            <a:extLst>
              <a:ext uri="{FF2B5EF4-FFF2-40B4-BE49-F238E27FC236}">
                <a16:creationId xmlns:a16="http://schemas.microsoft.com/office/drawing/2014/main" id="{BD37AD87-1E66-4D32-9C27-60623D2FA064}"/>
              </a:ext>
            </a:extLst>
          </p:cNvPr>
          <p:cNvPicPr/>
          <p:nvPr/>
        </p:nvPicPr>
        <p:blipFill>
          <a:blip r:embed="rId3"/>
          <a:stretch>
            <a:fillRect/>
          </a:stretch>
        </p:blipFill>
        <p:spPr>
          <a:xfrm>
            <a:off x="117158" y="2181710"/>
            <a:ext cx="3694668" cy="914400"/>
          </a:xfrm>
          <a:prstGeom prst="rect">
            <a:avLst/>
          </a:prstGeom>
        </p:spPr>
      </p:pic>
      <p:pic>
        <p:nvPicPr>
          <p:cNvPr id="17" name="Picture 16">
            <a:extLst>
              <a:ext uri="{FF2B5EF4-FFF2-40B4-BE49-F238E27FC236}">
                <a16:creationId xmlns:a16="http://schemas.microsoft.com/office/drawing/2014/main" id="{B98593D3-C75D-4D4C-8D1F-9D0083019BA6}"/>
              </a:ext>
            </a:extLst>
          </p:cNvPr>
          <p:cNvPicPr/>
          <p:nvPr/>
        </p:nvPicPr>
        <p:blipFill>
          <a:blip r:embed="rId4"/>
          <a:stretch>
            <a:fillRect/>
          </a:stretch>
        </p:blipFill>
        <p:spPr>
          <a:xfrm>
            <a:off x="117158" y="4000980"/>
            <a:ext cx="4680585" cy="1002030"/>
          </a:xfrm>
          <a:prstGeom prst="rect">
            <a:avLst/>
          </a:prstGeom>
        </p:spPr>
      </p:pic>
      <p:sp>
        <p:nvSpPr>
          <p:cNvPr id="18" name="TextBox 17">
            <a:extLst>
              <a:ext uri="{FF2B5EF4-FFF2-40B4-BE49-F238E27FC236}">
                <a16:creationId xmlns:a16="http://schemas.microsoft.com/office/drawing/2014/main" id="{28F2B56D-3F14-4FA6-A690-F02D28170CA0}"/>
              </a:ext>
            </a:extLst>
          </p:cNvPr>
          <p:cNvSpPr txBox="1"/>
          <p:nvPr/>
        </p:nvSpPr>
        <p:spPr>
          <a:xfrm>
            <a:off x="1291327" y="3642495"/>
            <a:ext cx="1279517" cy="307777"/>
          </a:xfrm>
          <a:prstGeom prst="rect">
            <a:avLst/>
          </a:prstGeom>
          <a:noFill/>
        </p:spPr>
        <p:txBody>
          <a:bodyPr wrap="none" rtlCol="0">
            <a:spAutoFit/>
          </a:bodyPr>
          <a:lstStyle/>
          <a:p>
            <a:r>
              <a:rPr lang="en-US" dirty="0" err="1"/>
              <a:t>Tabel</a:t>
            </a:r>
            <a:r>
              <a:rPr lang="en-US" dirty="0"/>
              <a:t> Posting</a:t>
            </a:r>
            <a:endParaRPr lang="en-ID" dirty="0"/>
          </a:p>
        </p:txBody>
      </p:sp>
      <p:pic>
        <p:nvPicPr>
          <p:cNvPr id="19" name="Picture 18">
            <a:extLst>
              <a:ext uri="{FF2B5EF4-FFF2-40B4-BE49-F238E27FC236}">
                <a16:creationId xmlns:a16="http://schemas.microsoft.com/office/drawing/2014/main" id="{3C08957B-370D-4206-A610-0C888B984AF6}"/>
              </a:ext>
            </a:extLst>
          </p:cNvPr>
          <p:cNvPicPr/>
          <p:nvPr/>
        </p:nvPicPr>
        <p:blipFill>
          <a:blip r:embed="rId5"/>
          <a:stretch>
            <a:fillRect/>
          </a:stretch>
        </p:blipFill>
        <p:spPr>
          <a:xfrm>
            <a:off x="4136992" y="2181710"/>
            <a:ext cx="4680585" cy="897255"/>
          </a:xfrm>
          <a:prstGeom prst="rect">
            <a:avLst/>
          </a:prstGeom>
        </p:spPr>
      </p:pic>
      <p:sp>
        <p:nvSpPr>
          <p:cNvPr id="20" name="TextBox 19">
            <a:extLst>
              <a:ext uri="{FF2B5EF4-FFF2-40B4-BE49-F238E27FC236}">
                <a16:creationId xmlns:a16="http://schemas.microsoft.com/office/drawing/2014/main" id="{878867A6-9678-4733-8BAD-92D54C04CAB4}"/>
              </a:ext>
            </a:extLst>
          </p:cNvPr>
          <p:cNvSpPr txBox="1"/>
          <p:nvPr/>
        </p:nvSpPr>
        <p:spPr>
          <a:xfrm>
            <a:off x="6022077" y="1873933"/>
            <a:ext cx="1309974" cy="307777"/>
          </a:xfrm>
          <a:prstGeom prst="rect">
            <a:avLst/>
          </a:prstGeom>
          <a:noFill/>
        </p:spPr>
        <p:txBody>
          <a:bodyPr wrap="none" rtlCol="0">
            <a:spAutoFit/>
          </a:bodyPr>
          <a:lstStyle/>
          <a:p>
            <a:r>
              <a:rPr lang="en-US" dirty="0" err="1"/>
              <a:t>Tabel</a:t>
            </a:r>
            <a:r>
              <a:rPr lang="en-US" dirty="0"/>
              <a:t> Chat All</a:t>
            </a:r>
            <a:endParaRPr lang="en-ID" dirty="0"/>
          </a:p>
        </p:txBody>
      </p:sp>
    </p:spTree>
    <p:extLst>
      <p:ext uri="{BB962C8B-B14F-4D97-AF65-F5344CB8AC3E}">
        <p14:creationId xmlns:p14="http://schemas.microsoft.com/office/powerpoint/2010/main" val="2151998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a:t>
            </a:r>
            <a:r>
              <a:rPr lang="en-ID" dirty="0" err="1"/>
              <a:t>truktur</a:t>
            </a:r>
            <a:r>
              <a:rPr lang="en-ID" dirty="0"/>
              <a:t> </a:t>
            </a:r>
            <a:r>
              <a:rPr lang="en-ID" dirty="0" err="1"/>
              <a:t>Tabel</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 name="TextBox 1">
            <a:extLst>
              <a:ext uri="{FF2B5EF4-FFF2-40B4-BE49-F238E27FC236}">
                <a16:creationId xmlns:a16="http://schemas.microsoft.com/office/drawing/2014/main" id="{2C12AD72-A48F-49AA-83B2-F855CE2BFEC4}"/>
              </a:ext>
            </a:extLst>
          </p:cNvPr>
          <p:cNvSpPr txBox="1"/>
          <p:nvPr/>
        </p:nvSpPr>
        <p:spPr>
          <a:xfrm>
            <a:off x="1088127" y="1765960"/>
            <a:ext cx="1308371" cy="307777"/>
          </a:xfrm>
          <a:prstGeom prst="rect">
            <a:avLst/>
          </a:prstGeom>
          <a:noFill/>
        </p:spPr>
        <p:txBody>
          <a:bodyPr wrap="none" rtlCol="0">
            <a:spAutoFit/>
          </a:bodyPr>
          <a:lstStyle/>
          <a:p>
            <a:r>
              <a:rPr lang="en-US" dirty="0" err="1"/>
              <a:t>Tabel</a:t>
            </a:r>
            <a:r>
              <a:rPr lang="en-US" dirty="0"/>
              <a:t> </a:t>
            </a:r>
            <a:r>
              <a:rPr lang="en-US" dirty="0" err="1"/>
              <a:t>Dompet</a:t>
            </a:r>
            <a:endParaRPr lang="en-ID" dirty="0"/>
          </a:p>
        </p:txBody>
      </p:sp>
      <p:pic>
        <p:nvPicPr>
          <p:cNvPr id="15" name="Picture 14">
            <a:extLst>
              <a:ext uri="{FF2B5EF4-FFF2-40B4-BE49-F238E27FC236}">
                <a16:creationId xmlns:a16="http://schemas.microsoft.com/office/drawing/2014/main" id="{97FD1866-EAC2-48E6-A3D2-D9EABDCD5FB5}"/>
              </a:ext>
            </a:extLst>
          </p:cNvPr>
          <p:cNvPicPr/>
          <p:nvPr/>
        </p:nvPicPr>
        <p:blipFill>
          <a:blip r:embed="rId3"/>
          <a:stretch>
            <a:fillRect/>
          </a:stretch>
        </p:blipFill>
        <p:spPr>
          <a:xfrm>
            <a:off x="56205" y="2152650"/>
            <a:ext cx="4680585" cy="838200"/>
          </a:xfrm>
          <a:prstGeom prst="rect">
            <a:avLst/>
          </a:prstGeom>
        </p:spPr>
      </p:pic>
      <p:pic>
        <p:nvPicPr>
          <p:cNvPr id="21" name="Picture 20">
            <a:extLst>
              <a:ext uri="{FF2B5EF4-FFF2-40B4-BE49-F238E27FC236}">
                <a16:creationId xmlns:a16="http://schemas.microsoft.com/office/drawing/2014/main" id="{EB36B132-2B87-4CFF-B471-E9DB9EBD5B32}"/>
              </a:ext>
            </a:extLst>
          </p:cNvPr>
          <p:cNvPicPr/>
          <p:nvPr/>
        </p:nvPicPr>
        <p:blipFill>
          <a:blip r:embed="rId4"/>
          <a:stretch>
            <a:fillRect/>
          </a:stretch>
        </p:blipFill>
        <p:spPr>
          <a:xfrm>
            <a:off x="3412807" y="3832854"/>
            <a:ext cx="4680585" cy="1111250"/>
          </a:xfrm>
          <a:prstGeom prst="rect">
            <a:avLst/>
          </a:prstGeom>
        </p:spPr>
      </p:pic>
      <p:sp>
        <p:nvSpPr>
          <p:cNvPr id="22" name="TextBox 21">
            <a:extLst>
              <a:ext uri="{FF2B5EF4-FFF2-40B4-BE49-F238E27FC236}">
                <a16:creationId xmlns:a16="http://schemas.microsoft.com/office/drawing/2014/main" id="{03D0B7E0-5C1D-4CA2-9ED1-ED61F8BAC44B}"/>
              </a:ext>
            </a:extLst>
          </p:cNvPr>
          <p:cNvSpPr txBox="1"/>
          <p:nvPr/>
        </p:nvSpPr>
        <p:spPr>
          <a:xfrm>
            <a:off x="4267756" y="3419493"/>
            <a:ext cx="2970685" cy="523220"/>
          </a:xfrm>
          <a:prstGeom prst="rect">
            <a:avLst/>
          </a:prstGeom>
          <a:noFill/>
        </p:spPr>
        <p:txBody>
          <a:bodyPr wrap="none" rtlCol="0">
            <a:spAutoFit/>
          </a:bodyPr>
          <a:lstStyle/>
          <a:p>
            <a:r>
              <a:rPr lang="en-US" dirty="0" err="1"/>
              <a:t>Tabel</a:t>
            </a:r>
            <a:r>
              <a:rPr lang="en-US" dirty="0"/>
              <a:t> </a:t>
            </a:r>
            <a:r>
              <a:rPr lang="en-US" dirty="0" err="1"/>
              <a:t>Transaksi</a:t>
            </a:r>
            <a:r>
              <a:rPr lang="en-US" dirty="0"/>
              <a:t> </a:t>
            </a:r>
            <a:r>
              <a:rPr lang="en-US" dirty="0" err="1"/>
              <a:t>Pengisian</a:t>
            </a:r>
            <a:r>
              <a:rPr lang="en-US" dirty="0"/>
              <a:t> </a:t>
            </a:r>
            <a:r>
              <a:rPr lang="en-US" dirty="0" err="1"/>
              <a:t>Dompet</a:t>
            </a:r>
            <a:endParaRPr lang="en-US" dirty="0"/>
          </a:p>
          <a:p>
            <a:endParaRPr lang="en-ID" dirty="0"/>
          </a:p>
        </p:txBody>
      </p:sp>
    </p:spTree>
    <p:extLst>
      <p:ext uri="{BB962C8B-B14F-4D97-AF65-F5344CB8AC3E}">
        <p14:creationId xmlns:p14="http://schemas.microsoft.com/office/powerpoint/2010/main" val="1180400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Autentikasi</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pic>
        <p:nvPicPr>
          <p:cNvPr id="13" name="Picture 12">
            <a:extLst>
              <a:ext uri="{FF2B5EF4-FFF2-40B4-BE49-F238E27FC236}">
                <a16:creationId xmlns:a16="http://schemas.microsoft.com/office/drawing/2014/main" id="{4BDA3060-01B1-413E-9B1C-AFE9F07083BC}"/>
              </a:ext>
            </a:extLst>
          </p:cNvPr>
          <p:cNvPicPr/>
          <p:nvPr/>
        </p:nvPicPr>
        <p:blipFill>
          <a:blip r:embed="rId3"/>
          <a:stretch>
            <a:fillRect/>
          </a:stretch>
        </p:blipFill>
        <p:spPr>
          <a:xfrm>
            <a:off x="162024" y="2044437"/>
            <a:ext cx="4263926" cy="2356113"/>
          </a:xfrm>
          <a:prstGeom prst="rect">
            <a:avLst/>
          </a:prstGeom>
        </p:spPr>
      </p:pic>
      <p:sp>
        <p:nvSpPr>
          <p:cNvPr id="3" name="TextBox 2">
            <a:extLst>
              <a:ext uri="{FF2B5EF4-FFF2-40B4-BE49-F238E27FC236}">
                <a16:creationId xmlns:a16="http://schemas.microsoft.com/office/drawing/2014/main" id="{E57DF2A9-4A1A-4A21-A909-2C76953913C5}"/>
              </a:ext>
            </a:extLst>
          </p:cNvPr>
          <p:cNvSpPr txBox="1"/>
          <p:nvPr/>
        </p:nvSpPr>
        <p:spPr>
          <a:xfrm>
            <a:off x="1800350" y="1684218"/>
            <a:ext cx="981359" cy="307777"/>
          </a:xfrm>
          <a:prstGeom prst="rect">
            <a:avLst/>
          </a:prstGeom>
          <a:noFill/>
        </p:spPr>
        <p:txBody>
          <a:bodyPr wrap="none" rtlCol="0">
            <a:spAutoFit/>
          </a:bodyPr>
          <a:lstStyle/>
          <a:p>
            <a:r>
              <a:rPr lang="en-US" dirty="0" err="1"/>
              <a:t>Registrasi</a:t>
            </a:r>
            <a:endParaRPr lang="en-ID" dirty="0"/>
          </a:p>
        </p:txBody>
      </p:sp>
      <p:pic>
        <p:nvPicPr>
          <p:cNvPr id="16" name="Picture 15">
            <a:extLst>
              <a:ext uri="{FF2B5EF4-FFF2-40B4-BE49-F238E27FC236}">
                <a16:creationId xmlns:a16="http://schemas.microsoft.com/office/drawing/2014/main" id="{82D35889-093E-4106-B2CD-1E9705A1968D}"/>
              </a:ext>
            </a:extLst>
          </p:cNvPr>
          <p:cNvPicPr/>
          <p:nvPr/>
        </p:nvPicPr>
        <p:blipFill>
          <a:blip r:embed="rId4"/>
          <a:stretch>
            <a:fillRect/>
          </a:stretch>
        </p:blipFill>
        <p:spPr>
          <a:xfrm>
            <a:off x="4949507" y="2044437"/>
            <a:ext cx="4076919" cy="2356113"/>
          </a:xfrm>
          <a:prstGeom prst="rect">
            <a:avLst/>
          </a:prstGeom>
        </p:spPr>
      </p:pic>
      <p:sp>
        <p:nvSpPr>
          <p:cNvPr id="17" name="TextBox 16">
            <a:extLst>
              <a:ext uri="{FF2B5EF4-FFF2-40B4-BE49-F238E27FC236}">
                <a16:creationId xmlns:a16="http://schemas.microsoft.com/office/drawing/2014/main" id="{A85CAE0B-8250-4EEF-918B-D79922B86823}"/>
              </a:ext>
            </a:extLst>
          </p:cNvPr>
          <p:cNvSpPr txBox="1"/>
          <p:nvPr/>
        </p:nvSpPr>
        <p:spPr>
          <a:xfrm>
            <a:off x="6721600" y="1687174"/>
            <a:ext cx="622286" cy="307777"/>
          </a:xfrm>
          <a:prstGeom prst="rect">
            <a:avLst/>
          </a:prstGeom>
          <a:noFill/>
        </p:spPr>
        <p:txBody>
          <a:bodyPr wrap="none" rtlCol="0">
            <a:spAutoFit/>
          </a:bodyPr>
          <a:lstStyle/>
          <a:p>
            <a:r>
              <a:rPr lang="en-US" dirty="0"/>
              <a:t>Login</a:t>
            </a:r>
            <a:endParaRPr lang="en-ID" dirty="0"/>
          </a:p>
        </p:txBody>
      </p:sp>
    </p:spTree>
    <p:extLst>
      <p:ext uri="{BB962C8B-B14F-4D97-AF65-F5344CB8AC3E}">
        <p14:creationId xmlns:p14="http://schemas.microsoft.com/office/powerpoint/2010/main" val="3921851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Autentikasi</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3" name="TextBox 2">
            <a:extLst>
              <a:ext uri="{FF2B5EF4-FFF2-40B4-BE49-F238E27FC236}">
                <a16:creationId xmlns:a16="http://schemas.microsoft.com/office/drawing/2014/main" id="{E57DF2A9-4A1A-4A21-A909-2C76953913C5}"/>
              </a:ext>
            </a:extLst>
          </p:cNvPr>
          <p:cNvSpPr txBox="1"/>
          <p:nvPr/>
        </p:nvSpPr>
        <p:spPr>
          <a:xfrm>
            <a:off x="3787900" y="1703268"/>
            <a:ext cx="1537600" cy="307777"/>
          </a:xfrm>
          <a:prstGeom prst="rect">
            <a:avLst/>
          </a:prstGeom>
          <a:noFill/>
        </p:spPr>
        <p:txBody>
          <a:bodyPr wrap="none" rtlCol="0">
            <a:spAutoFit/>
          </a:bodyPr>
          <a:lstStyle/>
          <a:p>
            <a:r>
              <a:rPr lang="en-US" dirty="0"/>
              <a:t>Forgot Password</a:t>
            </a:r>
            <a:endParaRPr lang="en-ID" dirty="0"/>
          </a:p>
        </p:txBody>
      </p:sp>
      <p:pic>
        <p:nvPicPr>
          <p:cNvPr id="14" name="Picture 13">
            <a:extLst>
              <a:ext uri="{FF2B5EF4-FFF2-40B4-BE49-F238E27FC236}">
                <a16:creationId xmlns:a16="http://schemas.microsoft.com/office/drawing/2014/main" id="{3B668AEC-310C-4B29-9B88-46AD196BFEDF}"/>
              </a:ext>
            </a:extLst>
          </p:cNvPr>
          <p:cNvPicPr/>
          <p:nvPr/>
        </p:nvPicPr>
        <p:blipFill>
          <a:blip r:embed="rId3"/>
          <a:stretch>
            <a:fillRect/>
          </a:stretch>
        </p:blipFill>
        <p:spPr>
          <a:xfrm>
            <a:off x="2228146" y="2088887"/>
            <a:ext cx="4687708" cy="2900006"/>
          </a:xfrm>
          <a:prstGeom prst="rect">
            <a:avLst/>
          </a:prstGeom>
        </p:spPr>
      </p:pic>
    </p:spTree>
    <p:extLst>
      <p:ext uri="{BB962C8B-B14F-4D97-AF65-F5344CB8AC3E}">
        <p14:creationId xmlns:p14="http://schemas.microsoft.com/office/powerpoint/2010/main" val="3808570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11" name="Picture 10">
            <a:extLst>
              <a:ext uri="{FF2B5EF4-FFF2-40B4-BE49-F238E27FC236}">
                <a16:creationId xmlns:a16="http://schemas.microsoft.com/office/drawing/2014/main" id="{9709015A-4827-42AF-BBCB-342B061CC771}"/>
              </a:ext>
            </a:extLst>
          </p:cNvPr>
          <p:cNvPicPr/>
          <p:nvPr/>
        </p:nvPicPr>
        <p:blipFill>
          <a:blip r:embed="rId3"/>
          <a:stretch>
            <a:fillRect/>
          </a:stretch>
        </p:blipFill>
        <p:spPr>
          <a:xfrm>
            <a:off x="180658" y="2173595"/>
            <a:ext cx="3965966" cy="2230755"/>
          </a:xfrm>
          <a:prstGeom prst="rect">
            <a:avLst/>
          </a:prstGeom>
        </p:spPr>
      </p:pic>
      <p:pic>
        <p:nvPicPr>
          <p:cNvPr id="12" name="Picture 11">
            <a:extLst>
              <a:ext uri="{FF2B5EF4-FFF2-40B4-BE49-F238E27FC236}">
                <a16:creationId xmlns:a16="http://schemas.microsoft.com/office/drawing/2014/main" id="{98758077-A039-49D3-B79D-D2A238043D04}"/>
              </a:ext>
            </a:extLst>
          </p:cNvPr>
          <p:cNvPicPr/>
          <p:nvPr/>
        </p:nvPicPr>
        <p:blipFill>
          <a:blip r:embed="rId4"/>
          <a:stretch>
            <a:fillRect/>
          </a:stretch>
        </p:blipFill>
        <p:spPr>
          <a:xfrm>
            <a:off x="4486874" y="2173595"/>
            <a:ext cx="4330703" cy="2435910"/>
          </a:xfrm>
          <a:prstGeom prst="rect">
            <a:avLst/>
          </a:prstGeom>
        </p:spPr>
      </p:pic>
      <p:sp>
        <p:nvSpPr>
          <p:cNvPr id="2" name="TextBox 1">
            <a:extLst>
              <a:ext uri="{FF2B5EF4-FFF2-40B4-BE49-F238E27FC236}">
                <a16:creationId xmlns:a16="http://schemas.microsoft.com/office/drawing/2014/main" id="{9D992122-20D2-4E52-9B95-D8A4BA50E0E8}"/>
              </a:ext>
            </a:extLst>
          </p:cNvPr>
          <p:cNvSpPr txBox="1"/>
          <p:nvPr/>
        </p:nvSpPr>
        <p:spPr>
          <a:xfrm>
            <a:off x="1809750" y="1828800"/>
            <a:ext cx="861133" cy="307777"/>
          </a:xfrm>
          <a:prstGeom prst="rect">
            <a:avLst/>
          </a:prstGeom>
          <a:noFill/>
        </p:spPr>
        <p:txBody>
          <a:bodyPr wrap="none" rtlCol="0">
            <a:spAutoFit/>
          </a:bodyPr>
          <a:lstStyle/>
          <a:p>
            <a:r>
              <a:rPr lang="en-US" dirty="0" err="1"/>
              <a:t>Beranda</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286500" y="1828799"/>
            <a:ext cx="1596912" cy="307777"/>
          </a:xfrm>
          <a:prstGeom prst="rect">
            <a:avLst/>
          </a:prstGeom>
          <a:noFill/>
        </p:spPr>
        <p:txBody>
          <a:bodyPr wrap="none" rtlCol="0">
            <a:spAutoFit/>
          </a:bodyPr>
          <a:lstStyle/>
          <a:p>
            <a:r>
              <a:rPr lang="en-US" dirty="0" err="1"/>
              <a:t>Pencarian</a:t>
            </a:r>
            <a:r>
              <a:rPr lang="en-US" dirty="0"/>
              <a:t> </a:t>
            </a:r>
            <a:r>
              <a:rPr lang="en-US" dirty="0" err="1"/>
              <a:t>Teman</a:t>
            </a:r>
            <a:endParaRPr lang="en-ID" dirty="0"/>
          </a:p>
        </p:txBody>
      </p:sp>
    </p:spTree>
    <p:extLst>
      <p:ext uri="{BB962C8B-B14F-4D97-AF65-F5344CB8AC3E}">
        <p14:creationId xmlns:p14="http://schemas.microsoft.com/office/powerpoint/2010/main" val="3053062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809750" y="1828800"/>
            <a:ext cx="593432" cy="307777"/>
          </a:xfrm>
          <a:prstGeom prst="rect">
            <a:avLst/>
          </a:prstGeom>
          <a:noFill/>
        </p:spPr>
        <p:txBody>
          <a:bodyPr wrap="none" rtlCol="0">
            <a:spAutoFit/>
          </a:bodyPr>
          <a:lstStyle/>
          <a:p>
            <a:r>
              <a:rPr lang="en-US" dirty="0" err="1"/>
              <a:t>Profil</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286500" y="1828799"/>
            <a:ext cx="1478290" cy="307777"/>
          </a:xfrm>
          <a:prstGeom prst="rect">
            <a:avLst/>
          </a:prstGeom>
          <a:noFill/>
        </p:spPr>
        <p:txBody>
          <a:bodyPr wrap="none" rtlCol="0">
            <a:spAutoFit/>
          </a:bodyPr>
          <a:lstStyle/>
          <a:p>
            <a:r>
              <a:rPr lang="en-US" dirty="0"/>
              <a:t>Quiz </a:t>
            </a:r>
            <a:r>
              <a:rPr lang="en-US" dirty="0" err="1"/>
              <a:t>Sederhana</a:t>
            </a:r>
            <a:endParaRPr lang="en-ID" dirty="0"/>
          </a:p>
        </p:txBody>
      </p:sp>
      <p:pic>
        <p:nvPicPr>
          <p:cNvPr id="13" name="Picture 12">
            <a:extLst>
              <a:ext uri="{FF2B5EF4-FFF2-40B4-BE49-F238E27FC236}">
                <a16:creationId xmlns:a16="http://schemas.microsoft.com/office/drawing/2014/main" id="{0E1C4B98-9EF3-4288-98FD-26794E27A727}"/>
              </a:ext>
            </a:extLst>
          </p:cNvPr>
          <p:cNvPicPr/>
          <p:nvPr/>
        </p:nvPicPr>
        <p:blipFill>
          <a:blip r:embed="rId3"/>
          <a:stretch>
            <a:fillRect/>
          </a:stretch>
        </p:blipFill>
        <p:spPr>
          <a:xfrm>
            <a:off x="62889" y="2136576"/>
            <a:ext cx="4680585" cy="2632710"/>
          </a:xfrm>
          <a:prstGeom prst="rect">
            <a:avLst/>
          </a:prstGeom>
        </p:spPr>
      </p:pic>
      <p:pic>
        <p:nvPicPr>
          <p:cNvPr id="14" name="Picture 13">
            <a:extLst>
              <a:ext uri="{FF2B5EF4-FFF2-40B4-BE49-F238E27FC236}">
                <a16:creationId xmlns:a16="http://schemas.microsoft.com/office/drawing/2014/main" id="{042E6F58-AF0B-4765-A42F-AA387D5AD370}"/>
              </a:ext>
            </a:extLst>
          </p:cNvPr>
          <p:cNvPicPr/>
          <p:nvPr/>
        </p:nvPicPr>
        <p:blipFill>
          <a:blip r:embed="rId4"/>
          <a:stretch>
            <a:fillRect/>
          </a:stretch>
        </p:blipFill>
        <p:spPr>
          <a:xfrm>
            <a:off x="4954482" y="2136576"/>
            <a:ext cx="4126629" cy="2321124"/>
          </a:xfrm>
          <a:prstGeom prst="rect">
            <a:avLst/>
          </a:prstGeom>
        </p:spPr>
      </p:pic>
    </p:spTree>
    <p:extLst>
      <p:ext uri="{BB962C8B-B14F-4D97-AF65-F5344CB8AC3E}">
        <p14:creationId xmlns:p14="http://schemas.microsoft.com/office/powerpoint/2010/main" val="2670221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809750" y="1828800"/>
            <a:ext cx="1031051" cy="307777"/>
          </a:xfrm>
          <a:prstGeom prst="rect">
            <a:avLst/>
          </a:prstGeom>
          <a:noFill/>
        </p:spPr>
        <p:txBody>
          <a:bodyPr wrap="none" rtlCol="0">
            <a:spAutoFit/>
          </a:bodyPr>
          <a:lstStyle/>
          <a:p>
            <a:r>
              <a:rPr lang="en-US" dirty="0" err="1"/>
              <a:t>Kolaborasi</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286500" y="1828799"/>
            <a:ext cx="813043" cy="307777"/>
          </a:xfrm>
          <a:prstGeom prst="rect">
            <a:avLst/>
          </a:prstGeom>
          <a:noFill/>
        </p:spPr>
        <p:txBody>
          <a:bodyPr wrap="none" rtlCol="0">
            <a:spAutoFit/>
          </a:bodyPr>
          <a:lstStyle/>
          <a:p>
            <a:r>
              <a:rPr lang="en-US" dirty="0"/>
              <a:t>Chat All</a:t>
            </a:r>
            <a:endParaRPr lang="en-ID" dirty="0"/>
          </a:p>
        </p:txBody>
      </p:sp>
      <p:pic>
        <p:nvPicPr>
          <p:cNvPr id="16" name="Picture 15">
            <a:extLst>
              <a:ext uri="{FF2B5EF4-FFF2-40B4-BE49-F238E27FC236}">
                <a16:creationId xmlns:a16="http://schemas.microsoft.com/office/drawing/2014/main" id="{C35E176A-9CC4-43BA-87FD-E3C7D346D889}"/>
              </a:ext>
            </a:extLst>
          </p:cNvPr>
          <p:cNvPicPr/>
          <p:nvPr/>
        </p:nvPicPr>
        <p:blipFill>
          <a:blip r:embed="rId3"/>
          <a:stretch>
            <a:fillRect/>
          </a:stretch>
        </p:blipFill>
        <p:spPr>
          <a:xfrm>
            <a:off x="62889" y="2252345"/>
            <a:ext cx="4420211" cy="2486256"/>
          </a:xfrm>
          <a:prstGeom prst="rect">
            <a:avLst/>
          </a:prstGeom>
        </p:spPr>
      </p:pic>
      <p:pic>
        <p:nvPicPr>
          <p:cNvPr id="17" name="Picture 16">
            <a:extLst>
              <a:ext uri="{FF2B5EF4-FFF2-40B4-BE49-F238E27FC236}">
                <a16:creationId xmlns:a16="http://schemas.microsoft.com/office/drawing/2014/main" id="{DAC2A15C-18CC-4D66-839B-EBA446E15959}"/>
              </a:ext>
            </a:extLst>
          </p:cNvPr>
          <p:cNvPicPr/>
          <p:nvPr/>
        </p:nvPicPr>
        <p:blipFill>
          <a:blip r:embed="rId4"/>
          <a:stretch>
            <a:fillRect/>
          </a:stretch>
        </p:blipFill>
        <p:spPr>
          <a:xfrm>
            <a:off x="4704849" y="2252345"/>
            <a:ext cx="4112728" cy="2313305"/>
          </a:xfrm>
          <a:prstGeom prst="rect">
            <a:avLst/>
          </a:prstGeom>
        </p:spPr>
      </p:pic>
    </p:spTree>
    <p:extLst>
      <p:ext uri="{BB962C8B-B14F-4D97-AF65-F5344CB8AC3E}">
        <p14:creationId xmlns:p14="http://schemas.microsoft.com/office/powerpoint/2010/main" val="155931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809750" y="1828800"/>
            <a:ext cx="1188146" cy="307777"/>
          </a:xfrm>
          <a:prstGeom prst="rect">
            <a:avLst/>
          </a:prstGeom>
          <a:noFill/>
        </p:spPr>
        <p:txBody>
          <a:bodyPr wrap="none" rtlCol="0">
            <a:spAutoFit/>
          </a:bodyPr>
          <a:lstStyle/>
          <a:p>
            <a:r>
              <a:rPr lang="en-US" dirty="0" err="1"/>
              <a:t>Infaq</a:t>
            </a:r>
            <a:r>
              <a:rPr lang="en-US" dirty="0"/>
              <a:t> Mentor</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286500" y="1828799"/>
            <a:ext cx="881973" cy="307777"/>
          </a:xfrm>
          <a:prstGeom prst="rect">
            <a:avLst/>
          </a:prstGeom>
          <a:noFill/>
        </p:spPr>
        <p:txBody>
          <a:bodyPr wrap="none" rtlCol="0">
            <a:spAutoFit/>
          </a:bodyPr>
          <a:lstStyle/>
          <a:p>
            <a:r>
              <a:rPr lang="en-US" dirty="0"/>
              <a:t>Chat Bot</a:t>
            </a:r>
            <a:endParaRPr lang="en-ID" dirty="0"/>
          </a:p>
        </p:txBody>
      </p:sp>
      <p:pic>
        <p:nvPicPr>
          <p:cNvPr id="13" name="Picture 12">
            <a:extLst>
              <a:ext uri="{FF2B5EF4-FFF2-40B4-BE49-F238E27FC236}">
                <a16:creationId xmlns:a16="http://schemas.microsoft.com/office/drawing/2014/main" id="{D0D5D36F-5766-4389-8927-5D442B87A181}"/>
              </a:ext>
            </a:extLst>
          </p:cNvPr>
          <p:cNvPicPr/>
          <p:nvPr/>
        </p:nvPicPr>
        <p:blipFill>
          <a:blip r:embed="rId3"/>
          <a:stretch>
            <a:fillRect/>
          </a:stretch>
        </p:blipFill>
        <p:spPr>
          <a:xfrm>
            <a:off x="252000" y="2233295"/>
            <a:ext cx="4146550" cy="2332329"/>
          </a:xfrm>
          <a:prstGeom prst="rect">
            <a:avLst/>
          </a:prstGeom>
        </p:spPr>
      </p:pic>
      <p:pic>
        <p:nvPicPr>
          <p:cNvPr id="14" name="Picture 13">
            <a:extLst>
              <a:ext uri="{FF2B5EF4-FFF2-40B4-BE49-F238E27FC236}">
                <a16:creationId xmlns:a16="http://schemas.microsoft.com/office/drawing/2014/main" id="{D765CF9F-8C31-4212-B584-11096182B132}"/>
              </a:ext>
            </a:extLst>
          </p:cNvPr>
          <p:cNvPicPr/>
          <p:nvPr/>
        </p:nvPicPr>
        <p:blipFill>
          <a:blip r:embed="rId4"/>
          <a:stretch>
            <a:fillRect/>
          </a:stretch>
        </p:blipFill>
        <p:spPr>
          <a:xfrm>
            <a:off x="5951412" y="2136576"/>
            <a:ext cx="1804433" cy="2658175"/>
          </a:xfrm>
          <a:prstGeom prst="rect">
            <a:avLst/>
          </a:prstGeom>
        </p:spPr>
      </p:pic>
    </p:spTree>
    <p:extLst>
      <p:ext uri="{BB962C8B-B14F-4D97-AF65-F5344CB8AC3E}">
        <p14:creationId xmlns:p14="http://schemas.microsoft.com/office/powerpoint/2010/main" val="1664999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1" name="Google Shape;85;p13">
            <a:extLst>
              <a:ext uri="{FF2B5EF4-FFF2-40B4-BE49-F238E27FC236}">
                <a16:creationId xmlns:a16="http://schemas.microsoft.com/office/drawing/2014/main" id="{8026CC2D-E1BC-4BCE-B064-F1F2EAC88850}"/>
              </a:ext>
            </a:extLst>
          </p:cNvPr>
          <p:cNvSpPr/>
          <p:nvPr/>
        </p:nvSpPr>
        <p:spPr>
          <a:xfrm>
            <a:off x="0" y="4749700"/>
            <a:ext cx="9144000" cy="3936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3"/>
          <p:cNvSpPr txBox="1">
            <a:spLocks noGrp="1"/>
          </p:cNvSpPr>
          <p:nvPr>
            <p:ph type="title"/>
          </p:nvPr>
        </p:nvSpPr>
        <p:spPr>
          <a:xfrm>
            <a:off x="1432535" y="1200787"/>
            <a:ext cx="3866611"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Latar Belakang </a:t>
            </a:r>
            <a:endParaRPr dirty="0">
              <a:latin typeface="+mj-lt"/>
            </a:endParaRPr>
          </a:p>
        </p:txBody>
      </p:sp>
      <p:grpSp>
        <p:nvGrpSpPr>
          <p:cNvPr id="87" name="Google Shape;87;p13"/>
          <p:cNvGrpSpPr/>
          <p:nvPr/>
        </p:nvGrpSpPr>
        <p:grpSpPr>
          <a:xfrm>
            <a:off x="1056531" y="1311274"/>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17" name="Picture 2">
            <a:extLst>
              <a:ext uri="{FF2B5EF4-FFF2-40B4-BE49-F238E27FC236}">
                <a16:creationId xmlns:a16="http://schemas.microsoft.com/office/drawing/2014/main" id="{85B60C76-F7B7-4CF0-BB2F-5D92C361E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ogo Fakultas Ilmu Terapan Universitas Telkom | Mfc Website">
            <a:extLst>
              <a:ext uri="{FF2B5EF4-FFF2-40B4-BE49-F238E27FC236}">
                <a16:creationId xmlns:a16="http://schemas.microsoft.com/office/drawing/2014/main" id="{125D7ECA-CEA8-4530-A49C-CA96CEF2F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3 Sistem Informasi">
            <a:extLst>
              <a:ext uri="{FF2B5EF4-FFF2-40B4-BE49-F238E27FC236}">
                <a16:creationId xmlns:a16="http://schemas.microsoft.com/office/drawing/2014/main" id="{F1ED5D12-D5FF-45E3-8F15-A8A9E883E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E02EF1B-7833-4C22-9FEE-750FB290201D}"/>
              </a:ext>
            </a:extLst>
          </p:cNvPr>
          <p:cNvPicPr>
            <a:picLocks noChangeAspect="1"/>
          </p:cNvPicPr>
          <p:nvPr/>
        </p:nvPicPr>
        <p:blipFill>
          <a:blip r:embed="rId6"/>
          <a:stretch>
            <a:fillRect/>
          </a:stretch>
        </p:blipFill>
        <p:spPr>
          <a:xfrm>
            <a:off x="8147051" y="0"/>
            <a:ext cx="718656" cy="673740"/>
          </a:xfrm>
          <a:prstGeom prst="rect">
            <a:avLst/>
          </a:prstGeom>
        </p:spPr>
      </p:pic>
      <p:pic>
        <p:nvPicPr>
          <p:cNvPr id="3" name="Picture 2">
            <a:extLst>
              <a:ext uri="{FF2B5EF4-FFF2-40B4-BE49-F238E27FC236}">
                <a16:creationId xmlns:a16="http://schemas.microsoft.com/office/drawing/2014/main" id="{3F09BBC4-E680-4FB3-8BD3-0CFFE631A06B}"/>
              </a:ext>
            </a:extLst>
          </p:cNvPr>
          <p:cNvPicPr>
            <a:picLocks noChangeAspect="1"/>
          </p:cNvPicPr>
          <p:nvPr/>
        </p:nvPicPr>
        <p:blipFill>
          <a:blip r:embed="rId7"/>
          <a:stretch>
            <a:fillRect/>
          </a:stretch>
        </p:blipFill>
        <p:spPr>
          <a:xfrm>
            <a:off x="665725" y="2002550"/>
            <a:ext cx="1210862" cy="1210862"/>
          </a:xfrm>
          <a:prstGeom prst="rect">
            <a:avLst/>
          </a:prstGeom>
        </p:spPr>
      </p:pic>
      <p:sp>
        <p:nvSpPr>
          <p:cNvPr id="23" name="Google Shape;86;p13">
            <a:extLst>
              <a:ext uri="{FF2B5EF4-FFF2-40B4-BE49-F238E27FC236}">
                <a16:creationId xmlns:a16="http://schemas.microsoft.com/office/drawing/2014/main" id="{B73ECFB3-F50F-4C08-96A7-5AD61AA79614}"/>
              </a:ext>
            </a:extLst>
          </p:cNvPr>
          <p:cNvSpPr txBox="1">
            <a:spLocks/>
          </p:cNvSpPr>
          <p:nvPr/>
        </p:nvSpPr>
        <p:spPr>
          <a:xfrm>
            <a:off x="18072" y="3275580"/>
            <a:ext cx="2420256"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ID" sz="1500" b="0" dirty="0" err="1">
                <a:latin typeface="+mj-lt"/>
              </a:rPr>
              <a:t>Kesulitan</a:t>
            </a:r>
            <a:r>
              <a:rPr lang="en-ID" sz="1500" b="0" dirty="0">
                <a:latin typeface="+mj-lt"/>
              </a:rPr>
              <a:t> </a:t>
            </a:r>
            <a:r>
              <a:rPr lang="en-ID" sz="1500" b="0" dirty="0" err="1">
                <a:latin typeface="+mj-lt"/>
              </a:rPr>
              <a:t>dalam</a:t>
            </a:r>
            <a:r>
              <a:rPr lang="en-ID" sz="1500" b="0" dirty="0">
                <a:latin typeface="+mj-lt"/>
              </a:rPr>
              <a:t> </a:t>
            </a:r>
            <a:r>
              <a:rPr lang="en-ID" sz="1500" b="0" dirty="0" err="1">
                <a:latin typeface="+mj-lt"/>
              </a:rPr>
              <a:t>penyetoran</a:t>
            </a:r>
            <a:r>
              <a:rPr lang="en-ID" sz="1500" b="0" dirty="0">
                <a:latin typeface="+mj-lt"/>
              </a:rPr>
              <a:t> </a:t>
            </a:r>
            <a:r>
              <a:rPr lang="en-ID" sz="1500" b="0" dirty="0" err="1">
                <a:latin typeface="+mj-lt"/>
              </a:rPr>
              <a:t>hafalan</a:t>
            </a:r>
            <a:endParaRPr lang="en-ID" sz="1500" b="0" dirty="0">
              <a:latin typeface="+mj-lt"/>
            </a:endParaRPr>
          </a:p>
        </p:txBody>
      </p:sp>
      <p:pic>
        <p:nvPicPr>
          <p:cNvPr id="5" name="Picture 4">
            <a:extLst>
              <a:ext uri="{FF2B5EF4-FFF2-40B4-BE49-F238E27FC236}">
                <a16:creationId xmlns:a16="http://schemas.microsoft.com/office/drawing/2014/main" id="{5BA9A66F-69EA-4223-9069-CE450ED9FE17}"/>
              </a:ext>
            </a:extLst>
          </p:cNvPr>
          <p:cNvPicPr>
            <a:picLocks noChangeAspect="1"/>
          </p:cNvPicPr>
          <p:nvPr/>
        </p:nvPicPr>
        <p:blipFill>
          <a:blip r:embed="rId8"/>
          <a:stretch>
            <a:fillRect/>
          </a:stretch>
        </p:blipFill>
        <p:spPr>
          <a:xfrm>
            <a:off x="3630267" y="2008532"/>
            <a:ext cx="1126435" cy="1126435"/>
          </a:xfrm>
          <a:prstGeom prst="rect">
            <a:avLst/>
          </a:prstGeom>
        </p:spPr>
      </p:pic>
      <p:sp>
        <p:nvSpPr>
          <p:cNvPr id="26" name="Google Shape;86;p13">
            <a:extLst>
              <a:ext uri="{FF2B5EF4-FFF2-40B4-BE49-F238E27FC236}">
                <a16:creationId xmlns:a16="http://schemas.microsoft.com/office/drawing/2014/main" id="{FE09763A-9054-4EA9-8EBE-A3ECC15D661C}"/>
              </a:ext>
            </a:extLst>
          </p:cNvPr>
          <p:cNvSpPr txBox="1">
            <a:spLocks/>
          </p:cNvSpPr>
          <p:nvPr/>
        </p:nvSpPr>
        <p:spPr>
          <a:xfrm>
            <a:off x="2878890" y="3275580"/>
            <a:ext cx="2420256"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ID" sz="1500" b="0" dirty="0" err="1">
                <a:latin typeface="+mj-lt"/>
              </a:rPr>
              <a:t>Kesulitan</a:t>
            </a:r>
            <a:r>
              <a:rPr lang="en-ID" sz="1500" b="0" dirty="0">
                <a:latin typeface="+mj-lt"/>
              </a:rPr>
              <a:t> </a:t>
            </a:r>
            <a:r>
              <a:rPr lang="en-ID" sz="1500" b="0" dirty="0" err="1">
                <a:latin typeface="+mj-lt"/>
              </a:rPr>
              <a:t>dalam</a:t>
            </a:r>
            <a:r>
              <a:rPr lang="en-ID" sz="1500" b="0" dirty="0">
                <a:latin typeface="+mj-lt"/>
              </a:rPr>
              <a:t> </a:t>
            </a:r>
            <a:r>
              <a:rPr lang="en-ID" sz="1500" b="0" dirty="0" err="1">
                <a:latin typeface="+mj-lt"/>
              </a:rPr>
              <a:t>pendataan</a:t>
            </a:r>
            <a:endParaRPr lang="en-ID" sz="1500" b="0" dirty="0">
              <a:latin typeface="+mj-lt"/>
            </a:endParaRPr>
          </a:p>
        </p:txBody>
      </p:sp>
      <p:pic>
        <p:nvPicPr>
          <p:cNvPr id="7" name="Picture 6">
            <a:extLst>
              <a:ext uri="{FF2B5EF4-FFF2-40B4-BE49-F238E27FC236}">
                <a16:creationId xmlns:a16="http://schemas.microsoft.com/office/drawing/2014/main" id="{D2F5E4BC-A772-4555-A8C3-E38403416BD5}"/>
              </a:ext>
            </a:extLst>
          </p:cNvPr>
          <p:cNvPicPr>
            <a:picLocks noChangeAspect="1"/>
          </p:cNvPicPr>
          <p:nvPr/>
        </p:nvPicPr>
        <p:blipFill>
          <a:blip r:embed="rId9"/>
          <a:stretch>
            <a:fillRect/>
          </a:stretch>
        </p:blipFill>
        <p:spPr>
          <a:xfrm>
            <a:off x="7044767" y="2186162"/>
            <a:ext cx="843637" cy="843637"/>
          </a:xfrm>
          <a:prstGeom prst="rect">
            <a:avLst/>
          </a:prstGeom>
        </p:spPr>
      </p:pic>
      <p:sp>
        <p:nvSpPr>
          <p:cNvPr id="29" name="Google Shape;86;p13">
            <a:extLst>
              <a:ext uri="{FF2B5EF4-FFF2-40B4-BE49-F238E27FC236}">
                <a16:creationId xmlns:a16="http://schemas.microsoft.com/office/drawing/2014/main" id="{4D074238-0650-4BC6-A13D-776AD8EE259B}"/>
              </a:ext>
            </a:extLst>
          </p:cNvPr>
          <p:cNvSpPr txBox="1">
            <a:spLocks/>
          </p:cNvSpPr>
          <p:nvPr/>
        </p:nvSpPr>
        <p:spPr>
          <a:xfrm>
            <a:off x="6256458" y="3275580"/>
            <a:ext cx="2420256"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ID" sz="1500" b="0" dirty="0" err="1">
                <a:latin typeface="+mj-lt"/>
              </a:rPr>
              <a:t>Penyimpanan</a:t>
            </a:r>
            <a:r>
              <a:rPr lang="en-ID" sz="1500" b="0" dirty="0">
                <a:latin typeface="+mj-lt"/>
              </a:rPr>
              <a:t> Video </a:t>
            </a:r>
            <a:r>
              <a:rPr lang="en-ID" sz="1500" b="0" dirty="0" err="1">
                <a:latin typeface="+mj-lt"/>
              </a:rPr>
              <a:t>Hafalan</a:t>
            </a:r>
            <a:endParaRPr lang="en-ID" sz="1500" b="0" dirty="0">
              <a:latin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207431" y="1828800"/>
            <a:ext cx="1359668" cy="307777"/>
          </a:xfrm>
          <a:prstGeom prst="rect">
            <a:avLst/>
          </a:prstGeom>
          <a:noFill/>
        </p:spPr>
        <p:txBody>
          <a:bodyPr wrap="none" rtlCol="0">
            <a:spAutoFit/>
          </a:bodyPr>
          <a:lstStyle/>
          <a:p>
            <a:r>
              <a:rPr lang="en-US" dirty="0" err="1"/>
              <a:t>Dompet</a:t>
            </a:r>
            <a:r>
              <a:rPr lang="en-US" dirty="0"/>
              <a:t> Digital</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108700" y="1828799"/>
            <a:ext cx="1648208" cy="307777"/>
          </a:xfrm>
          <a:prstGeom prst="rect">
            <a:avLst/>
          </a:prstGeom>
          <a:noFill/>
        </p:spPr>
        <p:txBody>
          <a:bodyPr wrap="none" rtlCol="0">
            <a:spAutoFit/>
          </a:bodyPr>
          <a:lstStyle/>
          <a:p>
            <a:r>
              <a:rPr lang="en-US" dirty="0"/>
              <a:t>Payment Gateway</a:t>
            </a:r>
            <a:endParaRPr lang="en-ID" dirty="0"/>
          </a:p>
        </p:txBody>
      </p:sp>
      <p:pic>
        <p:nvPicPr>
          <p:cNvPr id="15" name="Picture 14">
            <a:extLst>
              <a:ext uri="{FF2B5EF4-FFF2-40B4-BE49-F238E27FC236}">
                <a16:creationId xmlns:a16="http://schemas.microsoft.com/office/drawing/2014/main" id="{43206313-E6C3-4269-98E7-7C5050BF0C09}"/>
              </a:ext>
            </a:extLst>
          </p:cNvPr>
          <p:cNvPicPr/>
          <p:nvPr/>
        </p:nvPicPr>
        <p:blipFill>
          <a:blip r:embed="rId3"/>
          <a:stretch>
            <a:fillRect/>
          </a:stretch>
        </p:blipFill>
        <p:spPr>
          <a:xfrm>
            <a:off x="96111" y="2235556"/>
            <a:ext cx="3582308" cy="838350"/>
          </a:xfrm>
          <a:prstGeom prst="rect">
            <a:avLst/>
          </a:prstGeom>
        </p:spPr>
      </p:pic>
      <p:pic>
        <p:nvPicPr>
          <p:cNvPr id="16" name="Picture 15">
            <a:extLst>
              <a:ext uri="{FF2B5EF4-FFF2-40B4-BE49-F238E27FC236}">
                <a16:creationId xmlns:a16="http://schemas.microsoft.com/office/drawing/2014/main" id="{08CD7115-36D6-4911-8FF7-FFED3AD478C6}"/>
              </a:ext>
            </a:extLst>
          </p:cNvPr>
          <p:cNvPicPr/>
          <p:nvPr/>
        </p:nvPicPr>
        <p:blipFill>
          <a:blip r:embed="rId4"/>
          <a:stretch>
            <a:fillRect/>
          </a:stretch>
        </p:blipFill>
        <p:spPr>
          <a:xfrm>
            <a:off x="4206557" y="2235556"/>
            <a:ext cx="4680585" cy="2632710"/>
          </a:xfrm>
          <a:prstGeom prst="rect">
            <a:avLst/>
          </a:prstGeom>
        </p:spPr>
      </p:pic>
    </p:spTree>
    <p:extLst>
      <p:ext uri="{BB962C8B-B14F-4D97-AF65-F5344CB8AC3E}">
        <p14:creationId xmlns:p14="http://schemas.microsoft.com/office/powerpoint/2010/main" val="1698150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207431" y="1828800"/>
            <a:ext cx="1648208" cy="307777"/>
          </a:xfrm>
          <a:prstGeom prst="rect">
            <a:avLst/>
          </a:prstGeom>
          <a:noFill/>
        </p:spPr>
        <p:txBody>
          <a:bodyPr wrap="none" rtlCol="0">
            <a:spAutoFit/>
          </a:bodyPr>
          <a:lstStyle/>
          <a:p>
            <a:r>
              <a:rPr lang="en-US" dirty="0"/>
              <a:t>Payment Gateway</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108700" y="1828799"/>
            <a:ext cx="1648208" cy="307777"/>
          </a:xfrm>
          <a:prstGeom prst="rect">
            <a:avLst/>
          </a:prstGeom>
          <a:noFill/>
        </p:spPr>
        <p:txBody>
          <a:bodyPr wrap="none" rtlCol="0">
            <a:spAutoFit/>
          </a:bodyPr>
          <a:lstStyle/>
          <a:p>
            <a:r>
              <a:rPr lang="en-US" dirty="0"/>
              <a:t>Payment Gateway</a:t>
            </a:r>
            <a:endParaRPr lang="en-ID" dirty="0"/>
          </a:p>
        </p:txBody>
      </p:sp>
      <p:pic>
        <p:nvPicPr>
          <p:cNvPr id="13" name="Picture 12">
            <a:extLst>
              <a:ext uri="{FF2B5EF4-FFF2-40B4-BE49-F238E27FC236}">
                <a16:creationId xmlns:a16="http://schemas.microsoft.com/office/drawing/2014/main" id="{409C3D45-4732-4E6D-B522-FAA1E584E6CD}"/>
              </a:ext>
            </a:extLst>
          </p:cNvPr>
          <p:cNvPicPr/>
          <p:nvPr/>
        </p:nvPicPr>
        <p:blipFill>
          <a:blip r:embed="rId3"/>
          <a:stretch>
            <a:fillRect/>
          </a:stretch>
        </p:blipFill>
        <p:spPr>
          <a:xfrm>
            <a:off x="110807" y="2235556"/>
            <a:ext cx="3928078" cy="2209444"/>
          </a:xfrm>
          <a:prstGeom prst="rect">
            <a:avLst/>
          </a:prstGeom>
        </p:spPr>
      </p:pic>
      <p:pic>
        <p:nvPicPr>
          <p:cNvPr id="14" name="Picture 13">
            <a:extLst>
              <a:ext uri="{FF2B5EF4-FFF2-40B4-BE49-F238E27FC236}">
                <a16:creationId xmlns:a16="http://schemas.microsoft.com/office/drawing/2014/main" id="{31356359-4682-4223-9058-3B3B31A97335}"/>
              </a:ext>
            </a:extLst>
          </p:cNvPr>
          <p:cNvPicPr/>
          <p:nvPr/>
        </p:nvPicPr>
        <p:blipFill>
          <a:blip r:embed="rId4"/>
          <a:stretch>
            <a:fillRect/>
          </a:stretch>
        </p:blipFill>
        <p:spPr>
          <a:xfrm>
            <a:off x="4187507" y="2235556"/>
            <a:ext cx="4680585" cy="2632710"/>
          </a:xfrm>
          <a:prstGeom prst="rect">
            <a:avLst/>
          </a:prstGeom>
        </p:spPr>
      </p:pic>
    </p:spTree>
    <p:extLst>
      <p:ext uri="{BB962C8B-B14F-4D97-AF65-F5344CB8AC3E}">
        <p14:creationId xmlns:p14="http://schemas.microsoft.com/office/powerpoint/2010/main" val="3375853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672242" y="1574798"/>
            <a:ext cx="1648208" cy="307777"/>
          </a:xfrm>
          <a:prstGeom prst="rect">
            <a:avLst/>
          </a:prstGeom>
          <a:noFill/>
        </p:spPr>
        <p:txBody>
          <a:bodyPr wrap="none" rtlCol="0">
            <a:spAutoFit/>
          </a:bodyPr>
          <a:lstStyle/>
          <a:p>
            <a:r>
              <a:rPr lang="en-US" dirty="0"/>
              <a:t>Payment Gateway</a:t>
            </a:r>
            <a:endParaRPr lang="en-ID" dirty="0"/>
          </a:p>
        </p:txBody>
      </p:sp>
      <p:pic>
        <p:nvPicPr>
          <p:cNvPr id="15" name="Picture 14">
            <a:extLst>
              <a:ext uri="{FF2B5EF4-FFF2-40B4-BE49-F238E27FC236}">
                <a16:creationId xmlns:a16="http://schemas.microsoft.com/office/drawing/2014/main" id="{60092244-CF5F-4174-AFA4-0AB1EED30578}"/>
              </a:ext>
            </a:extLst>
          </p:cNvPr>
          <p:cNvPicPr/>
          <p:nvPr/>
        </p:nvPicPr>
        <p:blipFill>
          <a:blip r:embed="rId3"/>
          <a:stretch>
            <a:fillRect/>
          </a:stretch>
        </p:blipFill>
        <p:spPr>
          <a:xfrm>
            <a:off x="292099" y="1939724"/>
            <a:ext cx="4262495" cy="2468054"/>
          </a:xfrm>
          <a:prstGeom prst="rect">
            <a:avLst/>
          </a:prstGeom>
        </p:spPr>
      </p:pic>
      <p:pic>
        <p:nvPicPr>
          <p:cNvPr id="16" name="Picture 15">
            <a:extLst>
              <a:ext uri="{FF2B5EF4-FFF2-40B4-BE49-F238E27FC236}">
                <a16:creationId xmlns:a16="http://schemas.microsoft.com/office/drawing/2014/main" id="{5AB3579C-EDFB-4CC7-A642-C2FC34E3D7ED}"/>
              </a:ext>
            </a:extLst>
          </p:cNvPr>
          <p:cNvPicPr/>
          <p:nvPr/>
        </p:nvPicPr>
        <p:blipFill>
          <a:blip r:embed="rId4"/>
          <a:stretch>
            <a:fillRect/>
          </a:stretch>
        </p:blipFill>
        <p:spPr>
          <a:xfrm>
            <a:off x="4572000" y="1939724"/>
            <a:ext cx="4387850" cy="2468054"/>
          </a:xfrm>
          <a:prstGeom prst="rect">
            <a:avLst/>
          </a:prstGeom>
        </p:spPr>
      </p:pic>
      <p:sp>
        <p:nvSpPr>
          <p:cNvPr id="18" name="TextBox 17">
            <a:extLst>
              <a:ext uri="{FF2B5EF4-FFF2-40B4-BE49-F238E27FC236}">
                <a16:creationId xmlns:a16="http://schemas.microsoft.com/office/drawing/2014/main" id="{E88AD322-C698-409A-AFB4-EF99ABB92A48}"/>
              </a:ext>
            </a:extLst>
          </p:cNvPr>
          <p:cNvSpPr txBox="1"/>
          <p:nvPr/>
        </p:nvSpPr>
        <p:spPr>
          <a:xfrm>
            <a:off x="6098192" y="1574798"/>
            <a:ext cx="1648208" cy="307777"/>
          </a:xfrm>
          <a:prstGeom prst="rect">
            <a:avLst/>
          </a:prstGeom>
          <a:noFill/>
        </p:spPr>
        <p:txBody>
          <a:bodyPr wrap="none" rtlCol="0">
            <a:spAutoFit/>
          </a:bodyPr>
          <a:lstStyle/>
          <a:p>
            <a:r>
              <a:rPr lang="en-US" dirty="0"/>
              <a:t>Riwayat </a:t>
            </a:r>
            <a:r>
              <a:rPr lang="en-US" dirty="0" err="1"/>
              <a:t>Transaksi</a:t>
            </a:r>
            <a:endParaRPr lang="en-ID" dirty="0"/>
          </a:p>
        </p:txBody>
      </p:sp>
    </p:spTree>
    <p:extLst>
      <p:ext uri="{BB962C8B-B14F-4D97-AF65-F5344CB8AC3E}">
        <p14:creationId xmlns:p14="http://schemas.microsoft.com/office/powerpoint/2010/main" val="1966770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Pengujian</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8" name="Group 7">
            <a:extLst>
              <a:ext uri="{FF2B5EF4-FFF2-40B4-BE49-F238E27FC236}">
                <a16:creationId xmlns:a16="http://schemas.microsoft.com/office/drawing/2014/main" id="{03CCC4A1-AD71-4FEC-8357-D235838D8DD7}"/>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E46562A2-36C4-4BD4-B05A-196834205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778AECD0-4981-45D3-975D-F589082C0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1ADFC2DB-E81D-47B9-9B31-B20EA8878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14C3A6C-0A27-4F4B-80B4-639B6D6C8B43}"/>
                </a:ext>
              </a:extLst>
            </p:cNvPr>
            <p:cNvPicPr>
              <a:picLocks noChangeAspect="1"/>
            </p:cNvPicPr>
            <p:nvPr/>
          </p:nvPicPr>
          <p:blipFill>
            <a:blip r:embed="rId6"/>
            <a:stretch>
              <a:fillRect/>
            </a:stretch>
          </p:blipFill>
          <p:spPr>
            <a:xfrm>
              <a:off x="8147051" y="0"/>
              <a:ext cx="718656" cy="673740"/>
            </a:xfrm>
            <a:prstGeom prst="rect">
              <a:avLst/>
            </a:prstGeom>
          </p:spPr>
        </p:pic>
      </p:grpSp>
    </p:spTree>
    <p:extLst>
      <p:ext uri="{BB962C8B-B14F-4D97-AF65-F5344CB8AC3E}">
        <p14:creationId xmlns:p14="http://schemas.microsoft.com/office/powerpoint/2010/main" val="1651541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Black Box Testing</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4" name="TextBox 3">
            <a:extLst>
              <a:ext uri="{FF2B5EF4-FFF2-40B4-BE49-F238E27FC236}">
                <a16:creationId xmlns:a16="http://schemas.microsoft.com/office/drawing/2014/main" id="{3F86658C-76C8-4FB4-8C1E-6AE4A94A1B04}"/>
              </a:ext>
            </a:extLst>
          </p:cNvPr>
          <p:cNvSpPr txBox="1"/>
          <p:nvPr/>
        </p:nvSpPr>
        <p:spPr>
          <a:xfrm>
            <a:off x="279400" y="1698446"/>
            <a:ext cx="8699499" cy="2031325"/>
          </a:xfrm>
          <a:prstGeom prst="rect">
            <a:avLst/>
          </a:prstGeom>
          <a:noFill/>
        </p:spPr>
        <p:txBody>
          <a:bodyPr wrap="square" numCol="2" rtlCol="0">
            <a:spAutoFit/>
          </a:bodyPr>
          <a:lstStyle/>
          <a:p>
            <a:pPr marL="342900" indent="-342900">
              <a:buAutoNum type="arabicParenR"/>
            </a:pPr>
            <a:r>
              <a:rPr lang="en-US" dirty="0" err="1"/>
              <a:t>Pengujian</a:t>
            </a:r>
            <a:r>
              <a:rPr lang="en-US" dirty="0"/>
              <a:t> </a:t>
            </a:r>
            <a:r>
              <a:rPr lang="en-US" dirty="0" err="1"/>
              <a:t>Registrasi</a:t>
            </a:r>
            <a:endParaRPr lang="en-US" dirty="0"/>
          </a:p>
          <a:p>
            <a:pPr marL="342900" indent="-342900">
              <a:buAutoNum type="arabicParenR"/>
            </a:pPr>
            <a:r>
              <a:rPr lang="en-US" dirty="0" err="1"/>
              <a:t>Pengujian</a:t>
            </a:r>
            <a:r>
              <a:rPr lang="en-US" dirty="0"/>
              <a:t> </a:t>
            </a:r>
            <a:r>
              <a:rPr lang="en-US" dirty="0" err="1"/>
              <a:t>Ubah</a:t>
            </a:r>
            <a:r>
              <a:rPr lang="en-US" dirty="0"/>
              <a:t> Password </a:t>
            </a:r>
            <a:r>
              <a:rPr lang="en-US" dirty="0" err="1"/>
              <a:t>dari</a:t>
            </a:r>
            <a:r>
              <a:rPr lang="en-US" dirty="0"/>
              <a:t> Forgot Password</a:t>
            </a:r>
          </a:p>
          <a:p>
            <a:pPr marL="342900" indent="-342900">
              <a:buAutoNum type="arabicParenR"/>
            </a:pPr>
            <a:r>
              <a:rPr lang="en-US" dirty="0" err="1"/>
              <a:t>Pengujian</a:t>
            </a:r>
            <a:r>
              <a:rPr lang="en-US" dirty="0"/>
              <a:t> Login</a:t>
            </a:r>
          </a:p>
          <a:p>
            <a:pPr marL="342900" indent="-342900">
              <a:buAutoNum type="arabicParenR"/>
            </a:pPr>
            <a:r>
              <a:rPr lang="en-US" dirty="0" err="1"/>
              <a:t>Pengujian</a:t>
            </a:r>
            <a:r>
              <a:rPr lang="en-US" dirty="0"/>
              <a:t> Cari email </a:t>
            </a:r>
            <a:r>
              <a:rPr lang="en-US" dirty="0" err="1"/>
              <a:t>untuk</a:t>
            </a:r>
            <a:r>
              <a:rPr lang="en-US" dirty="0"/>
              <a:t> Forgot Password</a:t>
            </a:r>
          </a:p>
          <a:p>
            <a:pPr marL="342900" indent="-342900">
              <a:buAutoNum type="arabicParenR"/>
            </a:pPr>
            <a:r>
              <a:rPr lang="en-US" dirty="0" err="1"/>
              <a:t>Pengujian</a:t>
            </a:r>
            <a:r>
              <a:rPr lang="en-US" dirty="0"/>
              <a:t> Edit </a:t>
            </a:r>
            <a:r>
              <a:rPr lang="en-US" dirty="0" err="1"/>
              <a:t>Porfile</a:t>
            </a:r>
            <a:endParaRPr lang="en-US" dirty="0"/>
          </a:p>
          <a:p>
            <a:pPr marL="342900" indent="-342900">
              <a:buAutoNum type="arabicParenR"/>
            </a:pPr>
            <a:r>
              <a:rPr lang="en-US" dirty="0" err="1"/>
              <a:t>Pengujian</a:t>
            </a:r>
            <a:r>
              <a:rPr lang="en-US" dirty="0"/>
              <a:t> Update Avatar</a:t>
            </a:r>
          </a:p>
          <a:p>
            <a:pPr marL="342900" indent="-342900">
              <a:buAutoNum type="arabicParenR"/>
            </a:pPr>
            <a:r>
              <a:rPr lang="en-US" dirty="0" err="1"/>
              <a:t>Pengujian</a:t>
            </a:r>
            <a:r>
              <a:rPr lang="en-US" dirty="0"/>
              <a:t> </a:t>
            </a:r>
            <a:r>
              <a:rPr lang="en-US" dirty="0" err="1"/>
              <a:t>Ubah</a:t>
            </a:r>
            <a:r>
              <a:rPr lang="en-US" dirty="0"/>
              <a:t> Password </a:t>
            </a:r>
            <a:r>
              <a:rPr lang="en-US" dirty="0" err="1"/>
              <a:t>Melalui</a:t>
            </a:r>
            <a:r>
              <a:rPr lang="en-US" dirty="0"/>
              <a:t> Edit </a:t>
            </a:r>
            <a:r>
              <a:rPr lang="en-US" dirty="0" err="1"/>
              <a:t>Profil</a:t>
            </a:r>
            <a:endParaRPr lang="en-US" dirty="0"/>
          </a:p>
          <a:p>
            <a:pPr marL="342900" indent="-342900">
              <a:buAutoNum type="arabicParenR"/>
            </a:pPr>
            <a:r>
              <a:rPr lang="en-US" dirty="0" err="1"/>
              <a:t>Pengujian</a:t>
            </a:r>
            <a:r>
              <a:rPr lang="en-US" dirty="0"/>
              <a:t> Posting </a:t>
            </a:r>
            <a:r>
              <a:rPr lang="en-US" dirty="0" err="1"/>
              <a:t>Foto</a:t>
            </a:r>
            <a:r>
              <a:rPr lang="en-US" dirty="0"/>
              <a:t> </a:t>
            </a:r>
            <a:r>
              <a:rPr lang="en-US" dirty="0" err="1"/>
              <a:t>atau</a:t>
            </a:r>
            <a:r>
              <a:rPr lang="en-US" dirty="0"/>
              <a:t> Video</a:t>
            </a:r>
          </a:p>
          <a:p>
            <a:pPr marL="342900" indent="-342900">
              <a:buAutoNum type="arabicParenR"/>
            </a:pPr>
            <a:r>
              <a:rPr lang="en-US" dirty="0" err="1"/>
              <a:t>Pengujian</a:t>
            </a:r>
            <a:r>
              <a:rPr lang="en-US" dirty="0"/>
              <a:t> </a:t>
            </a:r>
            <a:r>
              <a:rPr lang="en-US" dirty="0" err="1"/>
              <a:t>Pencarian</a:t>
            </a:r>
            <a:r>
              <a:rPr lang="en-US" dirty="0"/>
              <a:t> </a:t>
            </a:r>
            <a:r>
              <a:rPr lang="en-US" dirty="0" err="1"/>
              <a:t>Teman</a:t>
            </a:r>
            <a:endParaRPr lang="en-US" dirty="0"/>
          </a:p>
          <a:p>
            <a:pPr marL="342900" indent="-342900">
              <a:buAutoNum type="arabicParenR"/>
            </a:pPr>
            <a:r>
              <a:rPr lang="en-US" dirty="0" err="1"/>
              <a:t>Pengujian</a:t>
            </a:r>
            <a:r>
              <a:rPr lang="en-US" dirty="0"/>
              <a:t> Quiz </a:t>
            </a:r>
            <a:r>
              <a:rPr lang="en-US" dirty="0" err="1"/>
              <a:t>Sederhana</a:t>
            </a:r>
            <a:endParaRPr lang="en-US" dirty="0"/>
          </a:p>
          <a:p>
            <a:pPr marL="342900" indent="-342900">
              <a:buAutoNum type="arabicParenR"/>
            </a:pPr>
            <a:r>
              <a:rPr lang="en-US" dirty="0" err="1"/>
              <a:t>Pengujian</a:t>
            </a:r>
            <a:r>
              <a:rPr lang="en-US" dirty="0"/>
              <a:t> Video Call </a:t>
            </a:r>
            <a:r>
              <a:rPr lang="en-US" dirty="0" err="1"/>
              <a:t>Kolaborasi</a:t>
            </a:r>
            <a:endParaRPr lang="en-US" dirty="0"/>
          </a:p>
          <a:p>
            <a:pPr marL="342900" indent="-342900">
              <a:buAutoNum type="arabicParenR"/>
            </a:pPr>
            <a:r>
              <a:rPr lang="en-US" dirty="0" err="1"/>
              <a:t>Pengujian</a:t>
            </a:r>
            <a:r>
              <a:rPr lang="en-US" dirty="0"/>
              <a:t> Chat All</a:t>
            </a:r>
          </a:p>
          <a:p>
            <a:pPr marL="342900" indent="-342900">
              <a:buAutoNum type="arabicParenR"/>
            </a:pPr>
            <a:r>
              <a:rPr lang="en-US" dirty="0" err="1"/>
              <a:t>Pengujian</a:t>
            </a:r>
            <a:r>
              <a:rPr lang="en-US" dirty="0"/>
              <a:t> </a:t>
            </a:r>
            <a:r>
              <a:rPr lang="en-US" dirty="0" err="1"/>
              <a:t>Infaq</a:t>
            </a:r>
            <a:r>
              <a:rPr lang="en-US" dirty="0"/>
              <a:t> </a:t>
            </a:r>
            <a:r>
              <a:rPr lang="en-US" dirty="0" err="1"/>
              <a:t>Untuk</a:t>
            </a:r>
            <a:r>
              <a:rPr lang="en-US" dirty="0"/>
              <a:t> Mentor</a:t>
            </a:r>
          </a:p>
          <a:p>
            <a:pPr marL="342900" indent="-342900">
              <a:buAutoNum type="arabicParenR"/>
            </a:pPr>
            <a:r>
              <a:rPr lang="en-US" dirty="0" err="1"/>
              <a:t>Pengujian</a:t>
            </a:r>
            <a:r>
              <a:rPr lang="en-US" dirty="0"/>
              <a:t> </a:t>
            </a:r>
            <a:r>
              <a:rPr lang="en-US" dirty="0" err="1"/>
              <a:t>Pengisian</a:t>
            </a:r>
            <a:r>
              <a:rPr lang="en-US" dirty="0"/>
              <a:t> </a:t>
            </a:r>
            <a:r>
              <a:rPr lang="en-US" dirty="0" err="1"/>
              <a:t>Dompet</a:t>
            </a:r>
            <a:r>
              <a:rPr lang="en-US" dirty="0"/>
              <a:t> Digital</a:t>
            </a:r>
          </a:p>
          <a:p>
            <a:pPr marL="342900" indent="-342900">
              <a:buAutoNum type="arabicParenR"/>
            </a:pPr>
            <a:r>
              <a:rPr lang="en-US" dirty="0" err="1"/>
              <a:t>Pengujian</a:t>
            </a:r>
            <a:r>
              <a:rPr lang="en-US" dirty="0"/>
              <a:t> Payment Gateway</a:t>
            </a:r>
            <a:br>
              <a:rPr lang="en-US" dirty="0"/>
            </a:br>
            <a:endParaRPr lang="en-ID" dirty="0"/>
          </a:p>
        </p:txBody>
      </p:sp>
    </p:spTree>
    <p:extLst>
      <p:ext uri="{BB962C8B-B14F-4D97-AF65-F5344CB8AC3E}">
        <p14:creationId xmlns:p14="http://schemas.microsoft.com/office/powerpoint/2010/main" val="690736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Usability Testing  - System Usability Scale (SUS)</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2" name="TextBox 1">
            <a:extLst>
              <a:ext uri="{FF2B5EF4-FFF2-40B4-BE49-F238E27FC236}">
                <a16:creationId xmlns:a16="http://schemas.microsoft.com/office/drawing/2014/main" id="{597356C5-5579-4316-A6A9-6910F4DCB090}"/>
              </a:ext>
            </a:extLst>
          </p:cNvPr>
          <p:cNvSpPr txBox="1"/>
          <p:nvPr/>
        </p:nvSpPr>
        <p:spPr>
          <a:xfrm>
            <a:off x="950046" y="1605610"/>
            <a:ext cx="1991842" cy="307777"/>
          </a:xfrm>
          <a:prstGeom prst="rect">
            <a:avLst/>
          </a:prstGeom>
          <a:noFill/>
        </p:spPr>
        <p:txBody>
          <a:bodyPr wrap="square" rtlCol="0">
            <a:spAutoFit/>
          </a:bodyPr>
          <a:lstStyle/>
          <a:p>
            <a:r>
              <a:rPr lang="en-US" dirty="0" err="1"/>
              <a:t>Pengujian</a:t>
            </a:r>
            <a:r>
              <a:rPr lang="en-US" dirty="0"/>
              <a:t> </a:t>
            </a:r>
            <a:r>
              <a:rPr lang="en-US" dirty="0" err="1"/>
              <a:t>dilakukan</a:t>
            </a:r>
            <a:r>
              <a:rPr lang="en-US" dirty="0"/>
              <a:t> 2</a:t>
            </a:r>
            <a:endParaRPr lang="en-ID" dirty="0"/>
          </a:p>
        </p:txBody>
      </p:sp>
      <p:pic>
        <p:nvPicPr>
          <p:cNvPr id="10" name="Picture 9">
            <a:extLst>
              <a:ext uri="{FF2B5EF4-FFF2-40B4-BE49-F238E27FC236}">
                <a16:creationId xmlns:a16="http://schemas.microsoft.com/office/drawing/2014/main" id="{C6427C31-A874-4030-9C45-AD94E5D78040}"/>
              </a:ext>
            </a:extLst>
          </p:cNvPr>
          <p:cNvPicPr/>
          <p:nvPr/>
        </p:nvPicPr>
        <p:blipFill>
          <a:blip r:embed="rId3"/>
          <a:stretch>
            <a:fillRect/>
          </a:stretch>
        </p:blipFill>
        <p:spPr>
          <a:xfrm>
            <a:off x="448627" y="2000250"/>
            <a:ext cx="4678045" cy="1143000"/>
          </a:xfrm>
          <a:prstGeom prst="rect">
            <a:avLst/>
          </a:prstGeom>
        </p:spPr>
      </p:pic>
      <p:pic>
        <p:nvPicPr>
          <p:cNvPr id="11" name="Picture 10">
            <a:extLst>
              <a:ext uri="{FF2B5EF4-FFF2-40B4-BE49-F238E27FC236}">
                <a16:creationId xmlns:a16="http://schemas.microsoft.com/office/drawing/2014/main" id="{42676DD6-3D73-4AC7-827E-544E8A416AEB}"/>
              </a:ext>
            </a:extLst>
          </p:cNvPr>
          <p:cNvPicPr/>
          <p:nvPr/>
        </p:nvPicPr>
        <p:blipFill>
          <a:blip r:embed="rId4">
            <a:extLst>
              <a:ext uri="{28A0092B-C50C-407E-A947-70E740481C1C}">
                <a14:useLocalDpi xmlns:a14="http://schemas.microsoft.com/office/drawing/2010/main" val="0"/>
              </a:ext>
            </a:extLst>
          </a:blip>
          <a:stretch>
            <a:fillRect/>
          </a:stretch>
        </p:blipFill>
        <p:spPr>
          <a:xfrm>
            <a:off x="448627" y="3308351"/>
            <a:ext cx="4678680" cy="1638300"/>
          </a:xfrm>
          <a:prstGeom prst="rect">
            <a:avLst/>
          </a:prstGeom>
        </p:spPr>
      </p:pic>
      <p:pic>
        <p:nvPicPr>
          <p:cNvPr id="12" name="Picture 11">
            <a:extLst>
              <a:ext uri="{FF2B5EF4-FFF2-40B4-BE49-F238E27FC236}">
                <a16:creationId xmlns:a16="http://schemas.microsoft.com/office/drawing/2014/main" id="{DC984FCE-2B70-4D0D-B1D2-1FCC8D6B63B6}"/>
              </a:ext>
            </a:extLst>
          </p:cNvPr>
          <p:cNvPicPr/>
          <p:nvPr/>
        </p:nvPicPr>
        <p:blipFill>
          <a:blip r:embed="rId5">
            <a:extLst>
              <a:ext uri="{28A0092B-C50C-407E-A947-70E740481C1C}">
                <a14:useLocalDpi xmlns:a14="http://schemas.microsoft.com/office/drawing/2010/main" val="0"/>
              </a:ext>
            </a:extLst>
          </a:blip>
          <a:stretch>
            <a:fillRect/>
          </a:stretch>
        </p:blipFill>
        <p:spPr>
          <a:xfrm>
            <a:off x="5477947" y="3308351"/>
            <a:ext cx="3339630" cy="1336674"/>
          </a:xfrm>
          <a:prstGeom prst="rect">
            <a:avLst/>
          </a:prstGeom>
        </p:spPr>
      </p:pic>
      <p:pic>
        <p:nvPicPr>
          <p:cNvPr id="13" name="Picture 12">
            <a:extLst>
              <a:ext uri="{FF2B5EF4-FFF2-40B4-BE49-F238E27FC236}">
                <a16:creationId xmlns:a16="http://schemas.microsoft.com/office/drawing/2014/main" id="{66478453-0323-4C8E-8A3E-9D8384A3CBF7}"/>
              </a:ext>
            </a:extLst>
          </p:cNvPr>
          <p:cNvPicPr/>
          <p:nvPr/>
        </p:nvPicPr>
        <p:blipFill>
          <a:blip r:embed="rId6"/>
          <a:stretch>
            <a:fillRect/>
          </a:stretch>
        </p:blipFill>
        <p:spPr>
          <a:xfrm>
            <a:off x="5477947" y="1863526"/>
            <a:ext cx="3266003" cy="1216223"/>
          </a:xfrm>
          <a:prstGeom prst="rect">
            <a:avLst/>
          </a:prstGeom>
        </p:spPr>
      </p:pic>
      <p:cxnSp>
        <p:nvCxnSpPr>
          <p:cNvPr id="4" name="Straight Arrow Connector 3">
            <a:extLst>
              <a:ext uri="{FF2B5EF4-FFF2-40B4-BE49-F238E27FC236}">
                <a16:creationId xmlns:a16="http://schemas.microsoft.com/office/drawing/2014/main" id="{98D157A6-034D-48DA-B989-87F37523E10F}"/>
              </a:ext>
            </a:extLst>
          </p:cNvPr>
          <p:cNvCxnSpPr/>
          <p:nvPr/>
        </p:nvCxnSpPr>
        <p:spPr>
          <a:xfrm>
            <a:off x="8045450" y="2171303"/>
            <a:ext cx="0" cy="355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87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Usability Testing  - Net Promoter Score (NPS)</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pic>
        <p:nvPicPr>
          <p:cNvPr id="15" name="Picture 14" descr="Table&#10;&#10;Description automatically generated">
            <a:extLst>
              <a:ext uri="{FF2B5EF4-FFF2-40B4-BE49-F238E27FC236}">
                <a16:creationId xmlns:a16="http://schemas.microsoft.com/office/drawing/2014/main" id="{38772618-30D0-4E65-8904-2F57ABD51520}"/>
              </a:ext>
            </a:extLst>
          </p:cNvPr>
          <p:cNvPicPr/>
          <p:nvPr/>
        </p:nvPicPr>
        <p:blipFill>
          <a:blip r:embed="rId3"/>
          <a:stretch>
            <a:fillRect/>
          </a:stretch>
        </p:blipFill>
        <p:spPr>
          <a:xfrm>
            <a:off x="656590" y="3994151"/>
            <a:ext cx="3512820" cy="952500"/>
          </a:xfrm>
          <a:prstGeom prst="rect">
            <a:avLst/>
          </a:prstGeom>
        </p:spPr>
      </p:pic>
      <p:pic>
        <p:nvPicPr>
          <p:cNvPr id="16" name="Picture 15">
            <a:extLst>
              <a:ext uri="{FF2B5EF4-FFF2-40B4-BE49-F238E27FC236}">
                <a16:creationId xmlns:a16="http://schemas.microsoft.com/office/drawing/2014/main" id="{0081484C-E699-4727-B138-3AC1B11072E2}"/>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4778692" y="3388044"/>
            <a:ext cx="3560445" cy="1558607"/>
          </a:xfrm>
          <a:prstGeom prst="rect">
            <a:avLst/>
          </a:prstGeom>
          <a:noFill/>
          <a:ln>
            <a:noFill/>
          </a:ln>
        </p:spPr>
      </p:pic>
      <p:pic>
        <p:nvPicPr>
          <p:cNvPr id="17" name="Picture 16">
            <a:extLst>
              <a:ext uri="{FF2B5EF4-FFF2-40B4-BE49-F238E27FC236}">
                <a16:creationId xmlns:a16="http://schemas.microsoft.com/office/drawing/2014/main" id="{2D013346-1698-45AF-BEC0-F379CD87A029}"/>
              </a:ext>
            </a:extLst>
          </p:cNvPr>
          <p:cNvPicPr/>
          <p:nvPr/>
        </p:nvPicPr>
        <p:blipFill>
          <a:blip r:embed="rId5"/>
          <a:stretch>
            <a:fillRect/>
          </a:stretch>
        </p:blipFill>
        <p:spPr>
          <a:xfrm>
            <a:off x="536258" y="2154160"/>
            <a:ext cx="3114992" cy="952500"/>
          </a:xfrm>
          <a:prstGeom prst="rect">
            <a:avLst/>
          </a:prstGeom>
        </p:spPr>
      </p:pic>
      <p:pic>
        <p:nvPicPr>
          <p:cNvPr id="18" name="Picture 17" descr="What is a Good Net Promoter Score? (2020 NPS Benchmark)">
            <a:extLst>
              <a:ext uri="{FF2B5EF4-FFF2-40B4-BE49-F238E27FC236}">
                <a16:creationId xmlns:a16="http://schemas.microsoft.com/office/drawing/2014/main" id="{68A63B50-83AB-42A1-8D5F-10CFBA88DD1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8692" y="1457406"/>
            <a:ext cx="3512820" cy="1649254"/>
          </a:xfrm>
          <a:prstGeom prst="rect">
            <a:avLst/>
          </a:prstGeom>
          <a:noFill/>
          <a:ln>
            <a:noFill/>
          </a:ln>
        </p:spPr>
      </p:pic>
      <p:sp>
        <p:nvSpPr>
          <p:cNvPr id="3" name="Arrow: Right 2">
            <a:extLst>
              <a:ext uri="{FF2B5EF4-FFF2-40B4-BE49-F238E27FC236}">
                <a16:creationId xmlns:a16="http://schemas.microsoft.com/office/drawing/2014/main" id="{7633139C-AF7B-49F3-9BB2-6A7B46520E43}"/>
              </a:ext>
            </a:extLst>
          </p:cNvPr>
          <p:cNvSpPr/>
          <p:nvPr/>
        </p:nvSpPr>
        <p:spPr>
          <a:xfrm rot="5400000">
            <a:off x="7821613" y="1895475"/>
            <a:ext cx="228600" cy="139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0146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Kesimpulan</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grpSp>
        <p:nvGrpSpPr>
          <p:cNvPr id="8" name="Group 7">
            <a:extLst>
              <a:ext uri="{FF2B5EF4-FFF2-40B4-BE49-F238E27FC236}">
                <a16:creationId xmlns:a16="http://schemas.microsoft.com/office/drawing/2014/main" id="{03CCC4A1-AD71-4FEC-8357-D235838D8DD7}"/>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E46562A2-36C4-4BD4-B05A-196834205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778AECD0-4981-45D3-975D-F589082C0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1ADFC2DB-E81D-47B9-9B31-B20EA8878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14C3A6C-0A27-4F4B-80B4-639B6D6C8B43}"/>
                </a:ext>
              </a:extLst>
            </p:cNvPr>
            <p:cNvPicPr>
              <a:picLocks noChangeAspect="1"/>
            </p:cNvPicPr>
            <p:nvPr/>
          </p:nvPicPr>
          <p:blipFill>
            <a:blip r:embed="rId6"/>
            <a:stretch>
              <a:fillRect/>
            </a:stretch>
          </p:blipFill>
          <p:spPr>
            <a:xfrm>
              <a:off x="8147051" y="0"/>
              <a:ext cx="718656" cy="673740"/>
            </a:xfrm>
            <a:prstGeom prst="rect">
              <a:avLst/>
            </a:prstGeom>
          </p:spPr>
        </p:pic>
      </p:gr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01D5300A-BC4B-4326-B8F3-D57920C98528}"/>
                  </a:ext>
                </a:extLst>
              </p14:cNvPr>
              <p14:cNvContentPartPr/>
              <p14:nvPr/>
            </p14:nvContentPartPr>
            <p14:xfrm>
              <a:off x="6562800" y="452520"/>
              <a:ext cx="360" cy="360"/>
            </p14:xfrm>
          </p:contentPart>
        </mc:Choice>
        <mc:Fallback xmlns="">
          <p:pic>
            <p:nvPicPr>
              <p:cNvPr id="2" name="Ink 1">
                <a:extLst>
                  <a:ext uri="{FF2B5EF4-FFF2-40B4-BE49-F238E27FC236}">
                    <a16:creationId xmlns:a16="http://schemas.microsoft.com/office/drawing/2014/main" id="{01D5300A-BC4B-4326-B8F3-D57920C98528}"/>
                  </a:ext>
                </a:extLst>
              </p:cNvPr>
              <p:cNvPicPr/>
              <p:nvPr/>
            </p:nvPicPr>
            <p:blipFill>
              <a:blip r:embed="rId8"/>
              <a:stretch>
                <a:fillRect/>
              </a:stretch>
            </p:blipFill>
            <p:spPr>
              <a:xfrm>
                <a:off x="6553440" y="443160"/>
                <a:ext cx="19080" cy="19080"/>
              </a:xfrm>
              <a:prstGeom prst="rect">
                <a:avLst/>
              </a:prstGeom>
            </p:spPr>
          </p:pic>
        </mc:Fallback>
      </mc:AlternateContent>
    </p:spTree>
    <p:extLst>
      <p:ext uri="{BB962C8B-B14F-4D97-AF65-F5344CB8AC3E}">
        <p14:creationId xmlns:p14="http://schemas.microsoft.com/office/powerpoint/2010/main" val="2952667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Demo Aplikasi</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grpSp>
        <p:nvGrpSpPr>
          <p:cNvPr id="8" name="Group 7">
            <a:extLst>
              <a:ext uri="{FF2B5EF4-FFF2-40B4-BE49-F238E27FC236}">
                <a16:creationId xmlns:a16="http://schemas.microsoft.com/office/drawing/2014/main" id="{03CCC4A1-AD71-4FEC-8357-D235838D8DD7}"/>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E46562A2-36C4-4BD4-B05A-196834205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778AECD0-4981-45D3-975D-F589082C0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1ADFC2DB-E81D-47B9-9B31-B20EA8878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14C3A6C-0A27-4F4B-80B4-639B6D6C8B43}"/>
                </a:ext>
              </a:extLst>
            </p:cNvPr>
            <p:cNvPicPr>
              <a:picLocks noChangeAspect="1"/>
            </p:cNvPicPr>
            <p:nvPr/>
          </p:nvPicPr>
          <p:blipFill>
            <a:blip r:embed="rId6"/>
            <a:stretch>
              <a:fillRect/>
            </a:stretch>
          </p:blipFill>
          <p:spPr>
            <a:xfrm>
              <a:off x="8147051" y="0"/>
              <a:ext cx="718656" cy="673740"/>
            </a:xfrm>
            <a:prstGeom prst="rect">
              <a:avLst/>
            </a:prstGeom>
          </p:spPr>
        </p:pic>
      </p:gr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01D5300A-BC4B-4326-B8F3-D57920C98528}"/>
                  </a:ext>
                </a:extLst>
              </p14:cNvPr>
              <p14:cNvContentPartPr/>
              <p14:nvPr/>
            </p14:nvContentPartPr>
            <p14:xfrm>
              <a:off x="6562800" y="452520"/>
              <a:ext cx="360" cy="360"/>
            </p14:xfrm>
          </p:contentPart>
        </mc:Choice>
        <mc:Fallback xmlns="">
          <p:pic>
            <p:nvPicPr>
              <p:cNvPr id="2" name="Ink 1">
                <a:extLst>
                  <a:ext uri="{FF2B5EF4-FFF2-40B4-BE49-F238E27FC236}">
                    <a16:creationId xmlns:a16="http://schemas.microsoft.com/office/drawing/2014/main" id="{01D5300A-BC4B-4326-B8F3-D57920C98528}"/>
                  </a:ext>
                </a:extLst>
              </p:cNvPr>
              <p:cNvPicPr/>
              <p:nvPr/>
            </p:nvPicPr>
            <p:blipFill>
              <a:blip r:embed="rId8"/>
              <a:stretch>
                <a:fillRect/>
              </a:stretch>
            </p:blipFill>
            <p:spPr>
              <a:xfrm>
                <a:off x="6553440" y="443160"/>
                <a:ext cx="19080" cy="19080"/>
              </a:xfrm>
              <a:prstGeom prst="rect">
                <a:avLst/>
              </a:prstGeom>
            </p:spPr>
          </p:pic>
        </mc:Fallback>
      </mc:AlternateContent>
    </p:spTree>
    <p:extLst>
      <p:ext uri="{BB962C8B-B14F-4D97-AF65-F5344CB8AC3E}">
        <p14:creationId xmlns:p14="http://schemas.microsoft.com/office/powerpoint/2010/main" val="2224446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6"/>
          <p:cNvSpPr txBox="1">
            <a:spLocks noGrp="1"/>
          </p:cNvSpPr>
          <p:nvPr>
            <p:ph type="subTitle" idx="4294967295"/>
          </p:nvPr>
        </p:nvSpPr>
        <p:spPr>
          <a:xfrm>
            <a:off x="2371500" y="2093774"/>
            <a:ext cx="5021400" cy="231312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i="1" dirty="0">
                <a:latin typeface="Lora"/>
                <a:ea typeface="Lora"/>
                <a:cs typeface="Lora"/>
                <a:sym typeface="Lora"/>
              </a:rPr>
              <a:t>Any questions ?</a:t>
            </a:r>
            <a:endParaRPr sz="3600" b="1" i="1" dirty="0">
              <a:latin typeface="Lora"/>
              <a:ea typeface="Lora"/>
              <a:cs typeface="Lora"/>
              <a:sym typeface="Lora"/>
            </a:endParaRPr>
          </a:p>
        </p:txBody>
      </p:sp>
      <p:cxnSp>
        <p:nvCxnSpPr>
          <p:cNvPr id="395" name="Google Shape;395;p36"/>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396" name="Google Shape;396;p36"/>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Thanks!</a:t>
            </a:r>
            <a:endParaRPr sz="6000"/>
          </a:p>
        </p:txBody>
      </p:sp>
      <p:cxnSp>
        <p:nvCxnSpPr>
          <p:cNvPr id="397" name="Google Shape;397;p36"/>
          <p:cNvCxnSpPr/>
          <p:nvPr/>
        </p:nvCxnSpPr>
        <p:spPr>
          <a:xfrm>
            <a:off x="5589800" y="1428750"/>
            <a:ext cx="3554100" cy="0"/>
          </a:xfrm>
          <a:prstGeom prst="straightConnector1">
            <a:avLst/>
          </a:prstGeom>
          <a:noFill/>
          <a:ln w="9525" cap="flat" cmpd="sng">
            <a:solidFill>
              <a:srgbClr val="CCCCCC"/>
            </a:solidFill>
            <a:prstDash val="solid"/>
            <a:round/>
            <a:headEnd type="none" w="med" len="med"/>
            <a:tailEnd type="none" w="med" len="med"/>
          </a:ln>
        </p:spPr>
      </p:cxnSp>
      <p:sp>
        <p:nvSpPr>
          <p:cNvPr id="398" name="Google Shape;398;p36"/>
          <p:cNvSpPr/>
          <p:nvPr/>
        </p:nvSpPr>
        <p:spPr>
          <a:xfrm>
            <a:off x="831925" y="859175"/>
            <a:ext cx="1139100" cy="11391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9" name="Google Shape;399;p36"/>
          <p:cNvGrpSpPr/>
          <p:nvPr/>
        </p:nvGrpSpPr>
        <p:grpSpPr>
          <a:xfrm>
            <a:off x="1148888" y="1190759"/>
            <a:ext cx="505722" cy="475767"/>
            <a:chOff x="5972700" y="2330200"/>
            <a:chExt cx="411625" cy="387275"/>
          </a:xfrm>
        </p:grpSpPr>
        <p:sp>
          <p:nvSpPr>
            <p:cNvPr id="400" name="Google Shape;400;p3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2" name="Google Shape;85;p13">
            <a:extLst>
              <a:ext uri="{FF2B5EF4-FFF2-40B4-BE49-F238E27FC236}">
                <a16:creationId xmlns:a16="http://schemas.microsoft.com/office/drawing/2014/main" id="{D5B3F0FA-2F4E-4316-81A0-9A086C2F6883}"/>
              </a:ext>
            </a:extLst>
          </p:cNvPr>
          <p:cNvSpPr/>
          <p:nvPr/>
        </p:nvSpPr>
        <p:spPr>
          <a:xfrm>
            <a:off x="0" y="4749700"/>
            <a:ext cx="9144000" cy="3936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3"/>
          <p:cNvSpPr txBox="1">
            <a:spLocks noGrp="1"/>
          </p:cNvSpPr>
          <p:nvPr>
            <p:ph type="title"/>
          </p:nvPr>
        </p:nvSpPr>
        <p:spPr>
          <a:xfrm>
            <a:off x="1432535" y="1200787"/>
            <a:ext cx="3866611"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Rumusan Masalah</a:t>
            </a:r>
            <a:endParaRPr dirty="0">
              <a:latin typeface="+mj-lt"/>
            </a:endParaRPr>
          </a:p>
        </p:txBody>
      </p:sp>
      <p:grpSp>
        <p:nvGrpSpPr>
          <p:cNvPr id="87" name="Google Shape;87;p13"/>
          <p:cNvGrpSpPr/>
          <p:nvPr/>
        </p:nvGrpSpPr>
        <p:grpSpPr>
          <a:xfrm>
            <a:off x="1056531" y="1311274"/>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17" name="Picture 2">
            <a:extLst>
              <a:ext uri="{FF2B5EF4-FFF2-40B4-BE49-F238E27FC236}">
                <a16:creationId xmlns:a16="http://schemas.microsoft.com/office/drawing/2014/main" id="{85B60C76-F7B7-4CF0-BB2F-5D92C361E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ogo Fakultas Ilmu Terapan Universitas Telkom | Mfc Website">
            <a:extLst>
              <a:ext uri="{FF2B5EF4-FFF2-40B4-BE49-F238E27FC236}">
                <a16:creationId xmlns:a16="http://schemas.microsoft.com/office/drawing/2014/main" id="{125D7ECA-CEA8-4530-A49C-CA96CEF2F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3 Sistem Informasi">
            <a:extLst>
              <a:ext uri="{FF2B5EF4-FFF2-40B4-BE49-F238E27FC236}">
                <a16:creationId xmlns:a16="http://schemas.microsoft.com/office/drawing/2014/main" id="{F1ED5D12-D5FF-45E3-8F15-A8A9E883E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E02EF1B-7833-4C22-9FEE-750FB290201D}"/>
              </a:ext>
            </a:extLst>
          </p:cNvPr>
          <p:cNvPicPr>
            <a:picLocks noChangeAspect="1"/>
          </p:cNvPicPr>
          <p:nvPr/>
        </p:nvPicPr>
        <p:blipFill>
          <a:blip r:embed="rId6"/>
          <a:stretch>
            <a:fillRect/>
          </a:stretch>
        </p:blipFill>
        <p:spPr>
          <a:xfrm>
            <a:off x="8147051" y="0"/>
            <a:ext cx="718656" cy="673740"/>
          </a:xfrm>
          <a:prstGeom prst="rect">
            <a:avLst/>
          </a:prstGeom>
        </p:spPr>
      </p:pic>
      <p:sp>
        <p:nvSpPr>
          <p:cNvPr id="21" name="TextBox 20">
            <a:extLst>
              <a:ext uri="{FF2B5EF4-FFF2-40B4-BE49-F238E27FC236}">
                <a16:creationId xmlns:a16="http://schemas.microsoft.com/office/drawing/2014/main" id="{298D6E4F-1BFF-486F-B18D-664D16A0F34F}"/>
              </a:ext>
            </a:extLst>
          </p:cNvPr>
          <p:cNvSpPr txBox="1"/>
          <p:nvPr/>
        </p:nvSpPr>
        <p:spPr>
          <a:xfrm>
            <a:off x="959820" y="1989184"/>
            <a:ext cx="6254087" cy="1857753"/>
          </a:xfrm>
          <a:prstGeom prst="rect">
            <a:avLst/>
          </a:prstGeom>
          <a:noFill/>
        </p:spPr>
        <p:txBody>
          <a:bodyPr wrap="square">
            <a:spAutoFit/>
          </a:bodyPr>
          <a:lstStyle/>
          <a:p>
            <a:pPr marL="342900" lvl="0" indent="-342900" algn="just">
              <a:lnSpc>
                <a:spcPct val="150000"/>
              </a:lnSpc>
              <a:spcAft>
                <a:spcPts val="300"/>
              </a:spcAft>
              <a:buFont typeface="+mj-lt"/>
              <a:buAutoNum type="arabicParenR"/>
            </a:pPr>
            <a:r>
              <a:rPr lang="en-US" sz="1500" dirty="0" err="1">
                <a:effectLst/>
                <a:latin typeface="+mj-lt"/>
                <a:ea typeface="Calibri" panose="020F0502020204030204" pitchFamily="34" charset="0"/>
                <a:cs typeface="Calibri" panose="020F0502020204030204" pitchFamily="34" charset="0"/>
              </a:rPr>
              <a:t>Bagaimana</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cara</a:t>
            </a:r>
            <a:r>
              <a:rPr lang="en-US" sz="1500" dirty="0">
                <a:effectLst/>
                <a:latin typeface="+mj-lt"/>
                <a:ea typeface="Calibri" panose="020F0502020204030204" pitchFamily="34" charset="0"/>
                <a:cs typeface="Calibri" panose="020F0502020204030204" pitchFamily="34" charset="0"/>
              </a:rPr>
              <a:t> </a:t>
            </a:r>
            <a:r>
              <a:rPr lang="en-US" sz="1500" i="1" dirty="0">
                <a:effectLst/>
                <a:latin typeface="+mj-lt"/>
                <a:ea typeface="Calibri" panose="020F0502020204030204" pitchFamily="34" charset="0"/>
                <a:cs typeface="Calibri" panose="020F0502020204030204" pitchFamily="34" charset="0"/>
              </a:rPr>
              <a:t>user</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dalam</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melakukan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penyetoran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hafalan</a:t>
            </a:r>
            <a:r>
              <a:rPr lang="en-US" sz="1500" dirty="0">
                <a:effectLst/>
                <a:latin typeface="+mj-lt"/>
                <a:ea typeface="Calibri" panose="020F0502020204030204" pitchFamily="34" charset="0"/>
                <a:cs typeface="Calibri" panose="020F0502020204030204" pitchFamily="34" charset="0"/>
              </a:rPr>
              <a:t>?</a:t>
            </a:r>
            <a:endParaRPr lang="en-ID" sz="1500" dirty="0">
              <a:effectLst/>
              <a:latin typeface="+mj-lt"/>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r>
              <a:rPr lang="en-US" sz="1500" dirty="0" err="1">
                <a:effectLst/>
                <a:latin typeface="+mj-lt"/>
                <a:ea typeface="Calibri" panose="020F0502020204030204" pitchFamily="34" charset="0"/>
                <a:cs typeface="Calibri" panose="020F0502020204030204" pitchFamily="34" charset="0"/>
              </a:rPr>
              <a:t>Bagaimana</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cara</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supaya</a:t>
            </a:r>
            <a:r>
              <a:rPr lang="en-US" sz="1500" dirty="0">
                <a:effectLst/>
                <a:latin typeface="+mj-lt"/>
                <a:ea typeface="Calibri" panose="020F0502020204030204" pitchFamily="34" charset="0"/>
                <a:cs typeface="Calibri" panose="020F0502020204030204" pitchFamily="34" charset="0"/>
              </a:rPr>
              <a:t> data </a:t>
            </a:r>
            <a:r>
              <a:rPr lang="en-US" sz="1500" i="1" dirty="0">
                <a:effectLst/>
                <a:latin typeface="+mj-lt"/>
                <a:ea typeface="Calibri" panose="020F0502020204030204" pitchFamily="34" charset="0"/>
                <a:cs typeface="Calibri" panose="020F0502020204030204" pitchFamily="34" charset="0"/>
              </a:rPr>
              <a:t>user</a:t>
            </a:r>
            <a:r>
              <a:rPr lang="en-US" sz="1500" dirty="0">
                <a:effectLst/>
                <a:latin typeface="+mj-lt"/>
                <a:ea typeface="Calibri" panose="020F0502020204030204" pitchFamily="34" charset="0"/>
                <a:cs typeface="Calibri" panose="020F0502020204030204" pitchFamily="34" charset="0"/>
              </a:rPr>
              <a:t> yang </a:t>
            </a:r>
            <a:r>
              <a:rPr lang="en-US" sz="1500" dirty="0" err="1">
                <a:effectLst/>
                <a:latin typeface="+mj-lt"/>
                <a:ea typeface="Calibri" panose="020F0502020204030204" pitchFamily="34" charset="0"/>
                <a:cs typeface="Calibri" panose="020F0502020204030204" pitchFamily="34" charset="0"/>
              </a:rPr>
              <a:t>didaftarkan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sesuai</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dengan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nama</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asli</a:t>
            </a:r>
            <a:r>
              <a:rPr lang="en-US" sz="1500" dirty="0">
                <a:effectLst/>
                <a:latin typeface="+mj-lt"/>
                <a:ea typeface="Calibri" panose="020F0502020204030204" pitchFamily="34" charset="0"/>
                <a:cs typeface="Calibri" panose="020F0502020204030204" pitchFamily="34" charset="0"/>
              </a:rPr>
              <a:t> </a:t>
            </a:r>
            <a:r>
              <a:rPr lang="en-US" sz="1500" i="1" dirty="0">
                <a:effectLst/>
                <a:latin typeface="+mj-lt"/>
                <a:ea typeface="Calibri" panose="020F0502020204030204" pitchFamily="34" charset="0"/>
                <a:cs typeface="Calibri" panose="020F0502020204030204" pitchFamily="34" charset="0"/>
              </a:rPr>
              <a:t>user</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tersebut</a:t>
            </a:r>
            <a:r>
              <a:rPr lang="en-US" sz="1500" dirty="0">
                <a:effectLst/>
                <a:latin typeface="+mj-lt"/>
                <a:ea typeface="Calibri" panose="020F0502020204030204" pitchFamily="34" charset="0"/>
                <a:cs typeface="Calibri" panose="020F0502020204030204" pitchFamily="34" charset="0"/>
              </a:rPr>
              <a:t>?</a:t>
            </a:r>
            <a:endParaRPr lang="en-ID" sz="1500" dirty="0">
              <a:effectLst/>
              <a:latin typeface="+mj-lt"/>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r>
              <a:rPr lang="en-US" sz="1500" dirty="0" err="1">
                <a:effectLst/>
                <a:latin typeface="+mj-lt"/>
                <a:ea typeface="Calibri" panose="020F0502020204030204" pitchFamily="34" charset="0"/>
                <a:cs typeface="Calibri" panose="020F0502020204030204" pitchFamily="34" charset="0"/>
              </a:rPr>
              <a:t>Bagaimana</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cara</a:t>
            </a:r>
            <a:r>
              <a:rPr lang="en-US" sz="1500" dirty="0">
                <a:effectLst/>
                <a:latin typeface="+mj-lt"/>
                <a:ea typeface="Calibri" panose="020F0502020204030204" pitchFamily="34" charset="0"/>
                <a:cs typeface="Calibri" panose="020F0502020204030204" pitchFamily="34" charset="0"/>
              </a:rPr>
              <a:t> </a:t>
            </a:r>
            <a:r>
              <a:rPr lang="en-US" sz="1500" i="1" dirty="0">
                <a:effectLst/>
                <a:latin typeface="+mj-lt"/>
                <a:ea typeface="Calibri" panose="020F0502020204030204" pitchFamily="34" charset="0"/>
                <a:cs typeface="Calibri" panose="020F0502020204030204" pitchFamily="34" charset="0"/>
              </a:rPr>
              <a:t>user</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melakukan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penyimpanan</a:t>
            </a:r>
            <a:r>
              <a:rPr lang="en-US" sz="1500" dirty="0">
                <a:effectLst/>
                <a:latin typeface="+mj-lt"/>
                <a:ea typeface="Calibri" panose="020F0502020204030204" pitchFamily="34" charset="0"/>
                <a:cs typeface="Calibri" panose="020F0502020204030204" pitchFamily="34" charset="0"/>
              </a:rPr>
              <a:t> video agar </a:t>
            </a:r>
            <a:r>
              <a:rPr lang="en-US" sz="1500" dirty="0" err="1">
                <a:effectLst/>
                <a:latin typeface="+mj-lt"/>
                <a:ea typeface="Calibri" panose="020F0502020204030204" pitchFamily="34" charset="0"/>
                <a:cs typeface="Calibri" panose="020F0502020204030204" pitchFamily="34" charset="0"/>
              </a:rPr>
              <a:t>tidak</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menghabiskan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memori</a:t>
            </a:r>
            <a:r>
              <a:rPr lang="en-US" sz="1500" dirty="0">
                <a:effectLst/>
                <a:latin typeface="+mj-lt"/>
                <a:ea typeface="Calibri" panose="020F0502020204030204" pitchFamily="34" charset="0"/>
                <a:cs typeface="Calibri" panose="020F0502020204030204" pitchFamily="34" charset="0"/>
              </a:rPr>
              <a:t> internal?</a:t>
            </a:r>
            <a:endParaRPr lang="en-ID" sz="15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4505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2" name="Google Shape;85;p13">
            <a:extLst>
              <a:ext uri="{FF2B5EF4-FFF2-40B4-BE49-F238E27FC236}">
                <a16:creationId xmlns:a16="http://schemas.microsoft.com/office/drawing/2014/main" id="{8A5C0387-3ACA-4B02-A745-A86DD1E381FB}"/>
              </a:ext>
            </a:extLst>
          </p:cNvPr>
          <p:cNvSpPr/>
          <p:nvPr/>
        </p:nvSpPr>
        <p:spPr>
          <a:xfrm>
            <a:off x="0" y="4749700"/>
            <a:ext cx="9144000" cy="3936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3"/>
          <p:cNvSpPr txBox="1">
            <a:spLocks noGrp="1"/>
          </p:cNvSpPr>
          <p:nvPr>
            <p:ph type="title"/>
          </p:nvPr>
        </p:nvSpPr>
        <p:spPr>
          <a:xfrm>
            <a:off x="1432535" y="1200787"/>
            <a:ext cx="3866611"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Tujuan</a:t>
            </a:r>
            <a:endParaRPr dirty="0">
              <a:latin typeface="+mj-lt"/>
            </a:endParaRPr>
          </a:p>
        </p:txBody>
      </p:sp>
      <p:grpSp>
        <p:nvGrpSpPr>
          <p:cNvPr id="87" name="Google Shape;87;p13"/>
          <p:cNvGrpSpPr/>
          <p:nvPr/>
        </p:nvGrpSpPr>
        <p:grpSpPr>
          <a:xfrm>
            <a:off x="1056531" y="1311274"/>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7" name="Picture 2">
            <a:extLst>
              <a:ext uri="{FF2B5EF4-FFF2-40B4-BE49-F238E27FC236}">
                <a16:creationId xmlns:a16="http://schemas.microsoft.com/office/drawing/2014/main" id="{85B60C76-F7B7-4CF0-BB2F-5D92C361E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ogo Fakultas Ilmu Terapan Universitas Telkom | Mfc Website">
            <a:extLst>
              <a:ext uri="{FF2B5EF4-FFF2-40B4-BE49-F238E27FC236}">
                <a16:creationId xmlns:a16="http://schemas.microsoft.com/office/drawing/2014/main" id="{125D7ECA-CEA8-4530-A49C-CA96CEF2F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3 Sistem Informasi">
            <a:extLst>
              <a:ext uri="{FF2B5EF4-FFF2-40B4-BE49-F238E27FC236}">
                <a16:creationId xmlns:a16="http://schemas.microsoft.com/office/drawing/2014/main" id="{F1ED5D12-D5FF-45E3-8F15-A8A9E883E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E02EF1B-7833-4C22-9FEE-750FB290201D}"/>
              </a:ext>
            </a:extLst>
          </p:cNvPr>
          <p:cNvPicPr>
            <a:picLocks noChangeAspect="1"/>
          </p:cNvPicPr>
          <p:nvPr/>
        </p:nvPicPr>
        <p:blipFill>
          <a:blip r:embed="rId6"/>
          <a:stretch>
            <a:fillRect/>
          </a:stretch>
        </p:blipFill>
        <p:spPr>
          <a:xfrm>
            <a:off x="8147051" y="0"/>
            <a:ext cx="718656" cy="673740"/>
          </a:xfrm>
          <a:prstGeom prst="rect">
            <a:avLst/>
          </a:prstGeom>
        </p:spPr>
      </p:pic>
      <p:sp>
        <p:nvSpPr>
          <p:cNvPr id="21" name="TextBox 20">
            <a:extLst>
              <a:ext uri="{FF2B5EF4-FFF2-40B4-BE49-F238E27FC236}">
                <a16:creationId xmlns:a16="http://schemas.microsoft.com/office/drawing/2014/main" id="{5971BC3A-A497-45E9-AC67-C959B041C694}"/>
              </a:ext>
            </a:extLst>
          </p:cNvPr>
          <p:cNvSpPr txBox="1"/>
          <p:nvPr/>
        </p:nvSpPr>
        <p:spPr>
          <a:xfrm>
            <a:off x="970340" y="1892062"/>
            <a:ext cx="5897896" cy="1098827"/>
          </a:xfrm>
          <a:prstGeom prst="rect">
            <a:avLst/>
          </a:prstGeom>
          <a:noFill/>
        </p:spPr>
        <p:txBody>
          <a:bodyPr wrap="square">
            <a:spAutoFit/>
          </a:bodyPr>
          <a:lstStyle/>
          <a:p>
            <a:pPr marL="342900" lvl="0" indent="-342900" algn="just">
              <a:lnSpc>
                <a:spcPct val="150000"/>
              </a:lnSpc>
              <a:spcAft>
                <a:spcPts val="300"/>
              </a:spcAft>
              <a:buFont typeface="+mj-lt"/>
              <a:buAutoNum type="arabicParenR"/>
            </a:pPr>
            <a:r>
              <a:rPr lang="en-US" sz="1400" dirty="0" err="1">
                <a:effectLst/>
                <a:latin typeface="+mj-lt"/>
                <a:ea typeface="Calibri" panose="020F0502020204030204" pitchFamily="34" charset="0"/>
                <a:cs typeface="Calibri" panose="020F0502020204030204" pitchFamily="34" charset="0"/>
              </a:rPr>
              <a:t>Menyediakan</a:t>
            </a:r>
            <a:r>
              <a:rPr lang="en-US" sz="1400" dirty="0">
                <a:effectLst/>
                <a:latin typeface="+mj-lt"/>
                <a:ea typeface="Calibri" panose="020F0502020204030204" pitchFamily="34" charset="0"/>
                <a:cs typeface="Calibri" panose="020F0502020204030204" pitchFamily="34" charset="0"/>
              </a:rPr>
              <a:t> </a:t>
            </a:r>
            <a:r>
              <a:rPr lang="en-US" sz="1400" dirty="0" err="1">
                <a:effectLst/>
                <a:latin typeface="+mj-lt"/>
                <a:ea typeface="Calibri" panose="020F0502020204030204" pitchFamily="34" charset="0"/>
                <a:cs typeface="Calibri" panose="020F0502020204030204" pitchFamily="34" charset="0"/>
              </a:rPr>
              <a:t>fitur</a:t>
            </a:r>
            <a:r>
              <a:rPr lang="en-US" sz="1400" dirty="0">
                <a:effectLst/>
                <a:latin typeface="+mj-lt"/>
                <a:ea typeface="Calibri" panose="020F0502020204030204" pitchFamily="34" charset="0"/>
                <a:cs typeface="Calibri" panose="020F0502020204030204" pitchFamily="34" charset="0"/>
              </a:rPr>
              <a:t> file upload</a:t>
            </a:r>
            <a:endParaRPr lang="en-ID" sz="1400" dirty="0">
              <a:effectLst/>
              <a:latin typeface="+mj-lt"/>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r>
              <a:rPr lang="en-US" sz="1400" dirty="0" err="1">
                <a:effectLst/>
                <a:latin typeface="+mj-lt"/>
                <a:ea typeface="Calibri" panose="020F0502020204030204" pitchFamily="34" charset="0"/>
                <a:cs typeface="Calibri" panose="020F0502020204030204" pitchFamily="34" charset="0"/>
              </a:rPr>
              <a:t>Menyediakan</a:t>
            </a:r>
            <a:r>
              <a:rPr lang="en-US" sz="1400" dirty="0">
                <a:effectLst/>
                <a:latin typeface="+mj-lt"/>
                <a:ea typeface="Calibri" panose="020F0502020204030204" pitchFamily="34" charset="0"/>
                <a:cs typeface="Calibri" panose="020F0502020204030204" pitchFamily="34" charset="0"/>
              </a:rPr>
              <a:t> </a:t>
            </a:r>
            <a:r>
              <a:rPr lang="en-US" sz="1400" dirty="0" err="1">
                <a:effectLst/>
                <a:latin typeface="+mj-lt"/>
                <a:ea typeface="Calibri" panose="020F0502020204030204" pitchFamily="34" charset="0"/>
                <a:cs typeface="Calibri" panose="020F0502020204030204" pitchFamily="34" charset="0"/>
              </a:rPr>
              <a:t>fitur</a:t>
            </a:r>
            <a:r>
              <a:rPr lang="en-US" sz="1400" dirty="0">
                <a:effectLst/>
                <a:latin typeface="+mj-lt"/>
                <a:ea typeface="Calibri" panose="020F0502020204030204" pitchFamily="34" charset="0"/>
                <a:cs typeface="Calibri" panose="020F0502020204030204" pitchFamily="34" charset="0"/>
              </a:rPr>
              <a:t> </a:t>
            </a:r>
            <a:r>
              <a:rPr lang="en-US" sz="1400" dirty="0" err="1">
                <a:effectLst/>
                <a:latin typeface="+mj-lt"/>
                <a:ea typeface="Calibri" panose="020F0502020204030204" pitchFamily="34" charset="0"/>
                <a:cs typeface="Calibri" panose="020F0502020204030204" pitchFamily="34" charset="0"/>
              </a:rPr>
              <a:t>autentikasi</a:t>
            </a:r>
            <a:r>
              <a:rPr lang="en-US" sz="1400" dirty="0">
                <a:effectLst/>
                <a:latin typeface="+mj-lt"/>
                <a:ea typeface="Calibri" panose="020F0502020204030204" pitchFamily="34" charset="0"/>
                <a:cs typeface="Calibri" panose="020F0502020204030204" pitchFamily="34" charset="0"/>
              </a:rPr>
              <a:t> </a:t>
            </a:r>
            <a:endParaRPr lang="en-ID" sz="1400" dirty="0">
              <a:effectLst/>
              <a:latin typeface="+mj-lt"/>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r>
              <a:rPr lang="en-ID" sz="1400" dirty="0" err="1">
                <a:effectLst/>
                <a:latin typeface="+mj-lt"/>
                <a:ea typeface="Calibri" panose="020F0502020204030204" pitchFamily="34" charset="0"/>
                <a:cs typeface="Arial" panose="020B0604020202020204" pitchFamily="34" charset="0"/>
              </a:rPr>
              <a:t>Menyediakan</a:t>
            </a:r>
            <a:r>
              <a:rPr lang="en-ID" sz="1400" dirty="0">
                <a:effectLst/>
                <a:latin typeface="+mj-lt"/>
                <a:ea typeface="Calibri" panose="020F0502020204030204" pitchFamily="34" charset="0"/>
                <a:cs typeface="Arial" panose="020B0604020202020204" pitchFamily="34" charset="0"/>
              </a:rPr>
              <a:t> </a:t>
            </a:r>
            <a:r>
              <a:rPr lang="en-ID" sz="1400" dirty="0" err="1">
                <a:effectLst/>
                <a:latin typeface="+mj-lt"/>
                <a:ea typeface="Calibri" panose="020F0502020204030204" pitchFamily="34" charset="0"/>
                <a:cs typeface="Arial" panose="020B0604020202020204" pitchFamily="34" charset="0"/>
              </a:rPr>
              <a:t>fitur</a:t>
            </a:r>
            <a:r>
              <a:rPr lang="en-ID" sz="1400" dirty="0">
                <a:effectLst/>
                <a:latin typeface="+mj-lt"/>
                <a:ea typeface="Calibri" panose="020F0502020204030204" pitchFamily="34" charset="0"/>
                <a:cs typeface="Arial" panose="020B0604020202020204" pitchFamily="34" charset="0"/>
              </a:rPr>
              <a:t> </a:t>
            </a:r>
            <a:r>
              <a:rPr lang="en-ID" sz="1400" dirty="0" err="1">
                <a:effectLst/>
                <a:latin typeface="+mj-lt"/>
                <a:ea typeface="Calibri" panose="020F0502020204030204" pitchFamily="34" charset="0"/>
                <a:cs typeface="Arial" panose="020B0604020202020204" pitchFamily="34" charset="0"/>
              </a:rPr>
              <a:t>penyimpanan</a:t>
            </a:r>
            <a:r>
              <a:rPr lang="en-ID" sz="1400" dirty="0">
                <a:effectLst/>
                <a:latin typeface="+mj-lt"/>
                <a:ea typeface="Calibri" panose="020F0502020204030204" pitchFamily="34" charset="0"/>
                <a:cs typeface="Arial" panose="020B0604020202020204" pitchFamily="34" charset="0"/>
              </a:rPr>
              <a:t> daring dan streaming video </a:t>
            </a:r>
          </a:p>
        </p:txBody>
      </p:sp>
    </p:spTree>
    <p:extLst>
      <p:ext uri="{BB962C8B-B14F-4D97-AF65-F5344CB8AC3E}">
        <p14:creationId xmlns:p14="http://schemas.microsoft.com/office/powerpoint/2010/main" val="69783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4749700"/>
            <a:ext cx="9144000" cy="3936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3"/>
          <p:cNvSpPr txBox="1">
            <a:spLocks noGrp="1"/>
          </p:cNvSpPr>
          <p:nvPr>
            <p:ph type="title"/>
          </p:nvPr>
        </p:nvSpPr>
        <p:spPr>
          <a:xfrm>
            <a:off x="1432535" y="1200787"/>
            <a:ext cx="3866611"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Batasan Masalah</a:t>
            </a:r>
            <a:endParaRPr dirty="0">
              <a:latin typeface="+mj-lt"/>
            </a:endParaRPr>
          </a:p>
        </p:txBody>
      </p:sp>
      <p:grpSp>
        <p:nvGrpSpPr>
          <p:cNvPr id="87" name="Google Shape;87;p13"/>
          <p:cNvGrpSpPr/>
          <p:nvPr/>
        </p:nvGrpSpPr>
        <p:grpSpPr>
          <a:xfrm>
            <a:off x="1056531" y="1311274"/>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 name="Group 1">
            <a:extLst>
              <a:ext uri="{FF2B5EF4-FFF2-40B4-BE49-F238E27FC236}">
                <a16:creationId xmlns:a16="http://schemas.microsoft.com/office/drawing/2014/main" id="{C6F15AA3-BE04-4F2F-9AAC-2FE888646300}"/>
              </a:ext>
            </a:extLst>
          </p:cNvPr>
          <p:cNvGrpSpPr/>
          <p:nvPr/>
        </p:nvGrpSpPr>
        <p:grpSpPr>
          <a:xfrm>
            <a:off x="127827" y="0"/>
            <a:ext cx="8737880" cy="922600"/>
            <a:chOff x="127827" y="0"/>
            <a:chExt cx="8737880" cy="922600"/>
          </a:xfrm>
        </p:grpSpPr>
        <p:pic>
          <p:nvPicPr>
            <p:cNvPr id="17" name="Picture 2">
              <a:extLst>
                <a:ext uri="{FF2B5EF4-FFF2-40B4-BE49-F238E27FC236}">
                  <a16:creationId xmlns:a16="http://schemas.microsoft.com/office/drawing/2014/main" id="{85B60C76-F7B7-4CF0-BB2F-5D92C361E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ogo Fakultas Ilmu Terapan Universitas Telkom | Mfc Website">
              <a:extLst>
                <a:ext uri="{FF2B5EF4-FFF2-40B4-BE49-F238E27FC236}">
                  <a16:creationId xmlns:a16="http://schemas.microsoft.com/office/drawing/2014/main" id="{125D7ECA-CEA8-4530-A49C-CA96CEF2F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3 Sistem Informasi">
              <a:extLst>
                <a:ext uri="{FF2B5EF4-FFF2-40B4-BE49-F238E27FC236}">
                  <a16:creationId xmlns:a16="http://schemas.microsoft.com/office/drawing/2014/main" id="{F1ED5D12-D5FF-45E3-8F15-A8A9E883E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E02EF1B-7833-4C22-9FEE-750FB290201D}"/>
                </a:ext>
              </a:extLst>
            </p:cNvPr>
            <p:cNvPicPr>
              <a:picLocks noChangeAspect="1"/>
            </p:cNvPicPr>
            <p:nvPr/>
          </p:nvPicPr>
          <p:blipFill>
            <a:blip r:embed="rId6"/>
            <a:stretch>
              <a:fillRect/>
            </a:stretch>
          </p:blipFill>
          <p:spPr>
            <a:xfrm>
              <a:off x="8147051" y="0"/>
              <a:ext cx="718656" cy="673740"/>
            </a:xfrm>
            <a:prstGeom prst="rect">
              <a:avLst/>
            </a:prstGeom>
          </p:spPr>
        </p:pic>
      </p:grpSp>
      <p:sp>
        <p:nvSpPr>
          <p:cNvPr id="21" name="TextBox 20">
            <a:extLst>
              <a:ext uri="{FF2B5EF4-FFF2-40B4-BE49-F238E27FC236}">
                <a16:creationId xmlns:a16="http://schemas.microsoft.com/office/drawing/2014/main" id="{56C76595-3FAE-4567-877A-8A4980DC9B4E}"/>
              </a:ext>
            </a:extLst>
          </p:cNvPr>
          <p:cNvSpPr txBox="1"/>
          <p:nvPr/>
        </p:nvSpPr>
        <p:spPr>
          <a:xfrm>
            <a:off x="917713" y="2060976"/>
            <a:ext cx="7229338" cy="1454181"/>
          </a:xfrm>
          <a:prstGeom prst="rect">
            <a:avLst/>
          </a:prstGeom>
          <a:noFill/>
        </p:spPr>
        <p:txBody>
          <a:bodyPr wrap="square">
            <a:spAutoFit/>
          </a:bodyPr>
          <a:lstStyle/>
          <a:p>
            <a:pPr marL="342900" marR="46990" lvl="0" indent="-342900" algn="just">
              <a:lnSpc>
                <a:spcPct val="150000"/>
              </a:lnSpc>
              <a:spcAft>
                <a:spcPts val="300"/>
              </a:spcAft>
              <a:buFont typeface="+mj-lt"/>
              <a:buAutoNum type="arabicParenR"/>
            </a:pPr>
            <a:r>
              <a:rPr lang="id-ID" sz="1400" dirty="0">
                <a:effectLst/>
                <a:latin typeface="Calibri" panose="020F0502020204030204" pitchFamily="34" charset="0"/>
                <a:ea typeface="Calibri" panose="020F0502020204030204" pitchFamily="34" charset="0"/>
                <a:cs typeface="Calibri" panose="020F0502020204030204" pitchFamily="34" charset="0"/>
              </a:rPr>
              <a:t>Pada aplikasi </a:t>
            </a:r>
            <a:r>
              <a:rPr lang="en-US" sz="1400" dirty="0" err="1">
                <a:effectLst/>
                <a:latin typeface="Calibri" panose="020F0502020204030204" pitchFamily="34" charset="0"/>
                <a:ea typeface="Calibri" panose="020F0502020204030204" pitchFamily="34" charset="0"/>
                <a:cs typeface="Calibri" panose="020F0502020204030204" pitchFamily="34" charset="0"/>
              </a:rPr>
              <a:t>ini</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tidak</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terdapat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ayat</a:t>
            </a:r>
            <a:r>
              <a:rPr lang="en-US" sz="1400" dirty="0">
                <a:effectLst/>
                <a:latin typeface="Calibri" panose="020F0502020204030204" pitchFamily="34" charset="0"/>
                <a:ea typeface="Calibri" panose="020F0502020204030204" pitchFamily="34" charset="0"/>
                <a:cs typeface="Calibri" panose="020F0502020204030204" pitchFamily="34" charset="0"/>
              </a:rPr>
              <a:t> Al Quran </a:t>
            </a:r>
            <a:r>
              <a:rPr lang="en-US" sz="1400" dirty="0" err="1">
                <a:effectLst/>
                <a:latin typeface="Calibri" panose="020F0502020204030204" pitchFamily="34" charset="0"/>
                <a:ea typeface="Calibri" panose="020F0502020204030204" pitchFamily="34" charset="0"/>
                <a:cs typeface="Calibri" panose="020F0502020204030204" pitchFamily="34" charset="0"/>
              </a:rPr>
              <a:t>dalam</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bentuk</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text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semua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ayat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sudah</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dalam</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bentuk</a:t>
            </a:r>
            <a:r>
              <a:rPr lang="en-US" sz="1400" dirty="0">
                <a:effectLst/>
                <a:latin typeface="Calibri" panose="020F0502020204030204" pitchFamily="34" charset="0"/>
                <a:ea typeface="Calibri" panose="020F0502020204030204" pitchFamily="34" charset="0"/>
                <a:cs typeface="Calibri" panose="020F0502020204030204" pitchFamily="34" charset="0"/>
              </a:rPr>
              <a:t> video.</a:t>
            </a:r>
            <a:endParaRPr lang="en-ID" sz="1400" dirty="0">
              <a:effectLst/>
              <a:latin typeface="Calibri" panose="020F0502020204030204" pitchFamily="34" charset="0"/>
              <a:ea typeface="Calibri" panose="020F0502020204030204" pitchFamily="34" charset="0"/>
            </a:endParaRPr>
          </a:p>
          <a:p>
            <a:pPr marL="342900" marR="46990" lvl="0" indent="-342900" algn="just">
              <a:lnSpc>
                <a:spcPct val="150000"/>
              </a:lnSpc>
              <a:spcAft>
                <a:spcPts val="500"/>
              </a:spcAft>
              <a:buFont typeface="+mj-lt"/>
              <a:buAutoNum type="arabicParenR"/>
            </a:pPr>
            <a:r>
              <a:rPr lang="en-US" sz="1400" dirty="0" err="1">
                <a:effectLst/>
                <a:latin typeface="Calibri" panose="020F0502020204030204" pitchFamily="34" charset="0"/>
                <a:ea typeface="Calibri" panose="020F0502020204030204" pitchFamily="34" charset="0"/>
                <a:cs typeface="Calibri" panose="020F0502020204030204" pitchFamily="34" charset="0"/>
              </a:rPr>
              <a:t>Akses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aplikasi</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hanya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bisa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dilakukan</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secara</a:t>
            </a:r>
            <a:r>
              <a:rPr lang="en-US" sz="1400" dirty="0">
                <a:effectLst/>
                <a:latin typeface="Calibri" panose="020F0502020204030204" pitchFamily="34" charset="0"/>
                <a:ea typeface="Calibri" panose="020F0502020204030204" pitchFamily="34" charset="0"/>
                <a:cs typeface="Calibri" panose="020F0502020204030204" pitchFamily="34" charset="0"/>
              </a:rPr>
              <a:t> daring.</a:t>
            </a:r>
          </a:p>
          <a:p>
            <a:pPr marL="342900" marR="46990" lvl="0" indent="-342900" algn="just">
              <a:lnSpc>
                <a:spcPct val="150000"/>
              </a:lnSpc>
              <a:spcAft>
                <a:spcPts val="500"/>
              </a:spcAft>
              <a:buFont typeface="+mj-lt"/>
              <a:buAutoNum type="arabicParenR"/>
            </a:pPr>
            <a:r>
              <a:rPr lang="en-US" dirty="0" err="1">
                <a:latin typeface="Calibri" panose="020F0502020204030204" pitchFamily="34" charset="0"/>
                <a:ea typeface="Calibri" panose="020F0502020204030204" pitchFamily="34" charset="0"/>
                <a:cs typeface="Calibri" panose="020F0502020204030204" pitchFamily="34" charset="0"/>
              </a:rPr>
              <a:t>Membutuhkan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koneksi</a:t>
            </a:r>
            <a:r>
              <a:rPr lang="en-US" dirty="0">
                <a:latin typeface="Calibri" panose="020F0502020204030204" pitchFamily="34" charset="0"/>
                <a:ea typeface="Calibri" panose="020F0502020204030204" pitchFamily="34" charset="0"/>
                <a:cs typeface="Calibri" panose="020F0502020204030204" pitchFamily="34" charset="0"/>
              </a:rPr>
              <a:t> internet yang </a:t>
            </a:r>
            <a:r>
              <a:rPr lang="en-US" dirty="0" err="1">
                <a:latin typeface="Calibri" panose="020F0502020204030204" pitchFamily="34" charset="0"/>
                <a:ea typeface="Calibri" panose="020F0502020204030204" pitchFamily="34" charset="0"/>
                <a:cs typeface="Calibri" panose="020F0502020204030204" pitchFamily="34" charset="0"/>
              </a:rPr>
              <a:t>kuat</a:t>
            </a:r>
            <a:r>
              <a:rPr lang="en-US" dirty="0">
                <a:latin typeface="Calibri" panose="020F0502020204030204" pitchFamily="34" charset="0"/>
                <a:ea typeface="Calibri" panose="020F0502020204030204" pitchFamily="34" charset="0"/>
                <a:cs typeface="Calibri" panose="020F0502020204030204" pitchFamily="34" charset="0"/>
              </a:rPr>
              <a:t>.</a:t>
            </a:r>
            <a:endParaRPr lang="en-ID"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67088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4749700"/>
            <a:ext cx="9144000" cy="3936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3"/>
          <p:cNvSpPr txBox="1">
            <a:spLocks noGrp="1"/>
          </p:cNvSpPr>
          <p:nvPr>
            <p:ph type="title"/>
          </p:nvPr>
        </p:nvSpPr>
        <p:spPr>
          <a:xfrm>
            <a:off x="1432535" y="1200787"/>
            <a:ext cx="3866611"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j-lt"/>
              </a:rPr>
              <a:t>Metode</a:t>
            </a:r>
            <a:r>
              <a:rPr lang="en-US" dirty="0">
                <a:latin typeface="+mj-lt"/>
              </a:rPr>
              <a:t> </a:t>
            </a:r>
            <a:r>
              <a:rPr lang="en-US" dirty="0" err="1">
                <a:latin typeface="+mj-lt"/>
              </a:rPr>
              <a:t>Pengerjaan</a:t>
            </a:r>
            <a:endParaRPr dirty="0">
              <a:latin typeface="+mj-lt"/>
            </a:endParaRPr>
          </a:p>
        </p:txBody>
      </p:sp>
      <p:grpSp>
        <p:nvGrpSpPr>
          <p:cNvPr id="87" name="Google Shape;87;p13"/>
          <p:cNvGrpSpPr/>
          <p:nvPr/>
        </p:nvGrpSpPr>
        <p:grpSpPr>
          <a:xfrm>
            <a:off x="1056531" y="1311274"/>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 name="Group 1">
            <a:extLst>
              <a:ext uri="{FF2B5EF4-FFF2-40B4-BE49-F238E27FC236}">
                <a16:creationId xmlns:a16="http://schemas.microsoft.com/office/drawing/2014/main" id="{C6F15AA3-BE04-4F2F-9AAC-2FE888646300}"/>
              </a:ext>
            </a:extLst>
          </p:cNvPr>
          <p:cNvGrpSpPr/>
          <p:nvPr/>
        </p:nvGrpSpPr>
        <p:grpSpPr>
          <a:xfrm>
            <a:off x="127827" y="0"/>
            <a:ext cx="8737880" cy="922600"/>
            <a:chOff x="127827" y="0"/>
            <a:chExt cx="8737880" cy="922600"/>
          </a:xfrm>
        </p:grpSpPr>
        <p:pic>
          <p:nvPicPr>
            <p:cNvPr id="17" name="Picture 2">
              <a:extLst>
                <a:ext uri="{FF2B5EF4-FFF2-40B4-BE49-F238E27FC236}">
                  <a16:creationId xmlns:a16="http://schemas.microsoft.com/office/drawing/2014/main" id="{85B60C76-F7B7-4CF0-BB2F-5D92C361E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ogo Fakultas Ilmu Terapan Universitas Telkom | Mfc Website">
              <a:extLst>
                <a:ext uri="{FF2B5EF4-FFF2-40B4-BE49-F238E27FC236}">
                  <a16:creationId xmlns:a16="http://schemas.microsoft.com/office/drawing/2014/main" id="{125D7ECA-CEA8-4530-A49C-CA96CEF2F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3 Sistem Informasi">
              <a:extLst>
                <a:ext uri="{FF2B5EF4-FFF2-40B4-BE49-F238E27FC236}">
                  <a16:creationId xmlns:a16="http://schemas.microsoft.com/office/drawing/2014/main" id="{F1ED5D12-D5FF-45E3-8F15-A8A9E883E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E02EF1B-7833-4C22-9FEE-750FB290201D}"/>
                </a:ext>
              </a:extLst>
            </p:cNvPr>
            <p:cNvPicPr>
              <a:picLocks noChangeAspect="1"/>
            </p:cNvPicPr>
            <p:nvPr/>
          </p:nvPicPr>
          <p:blipFill>
            <a:blip r:embed="rId6"/>
            <a:stretch>
              <a:fillRect/>
            </a:stretch>
          </p:blipFill>
          <p:spPr>
            <a:xfrm>
              <a:off x="8147051" y="0"/>
              <a:ext cx="718656" cy="673740"/>
            </a:xfrm>
            <a:prstGeom prst="rect">
              <a:avLst/>
            </a:prstGeom>
          </p:spPr>
        </p:pic>
      </p:grpSp>
      <p:pic>
        <p:nvPicPr>
          <p:cNvPr id="16" name="Picture 15">
            <a:extLst>
              <a:ext uri="{FF2B5EF4-FFF2-40B4-BE49-F238E27FC236}">
                <a16:creationId xmlns:a16="http://schemas.microsoft.com/office/drawing/2014/main" id="{6623DF01-4CD9-410D-8500-53762AA8F85B}"/>
              </a:ext>
            </a:extLst>
          </p:cNvPr>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470800" y="1820790"/>
            <a:ext cx="4491121" cy="2505317"/>
          </a:xfrm>
          <a:prstGeom prst="rect">
            <a:avLst/>
          </a:prstGeom>
          <a:noFill/>
          <a:ln>
            <a:noFill/>
          </a:ln>
        </p:spPr>
      </p:pic>
      <p:sp>
        <p:nvSpPr>
          <p:cNvPr id="3" name="TextBox 2">
            <a:extLst>
              <a:ext uri="{FF2B5EF4-FFF2-40B4-BE49-F238E27FC236}">
                <a16:creationId xmlns:a16="http://schemas.microsoft.com/office/drawing/2014/main" id="{C129AF4F-B543-4038-8245-2B5C8F005028}"/>
              </a:ext>
            </a:extLst>
          </p:cNvPr>
          <p:cNvSpPr txBox="1"/>
          <p:nvPr/>
        </p:nvSpPr>
        <p:spPr>
          <a:xfrm>
            <a:off x="5374104" y="1897849"/>
            <a:ext cx="2984638" cy="307777"/>
          </a:xfrm>
          <a:prstGeom prst="rect">
            <a:avLst/>
          </a:prstGeom>
          <a:noFill/>
        </p:spPr>
        <p:txBody>
          <a:bodyPr wrap="square" rtlCol="0">
            <a:spAutoFit/>
          </a:bodyPr>
          <a:lstStyle/>
          <a:p>
            <a:r>
              <a:rPr lang="en-US" dirty="0" err="1"/>
              <a:t>Itterative</a:t>
            </a:r>
            <a:endParaRPr lang="en-ID" dirty="0"/>
          </a:p>
        </p:txBody>
      </p:sp>
    </p:spTree>
    <p:extLst>
      <p:ext uri="{BB962C8B-B14F-4D97-AF65-F5344CB8AC3E}">
        <p14:creationId xmlns:p14="http://schemas.microsoft.com/office/powerpoint/2010/main" val="1396586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991850"/>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Fitur dan </a:t>
            </a:r>
            <a:r>
              <a:rPr lang="en-US" dirty="0" err="1"/>
              <a:t>Fungsionalitas</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ora"/>
                <a:ea typeface="Lora"/>
                <a:cs typeface="Lora"/>
                <a:sym typeface="Lora"/>
              </a:rPr>
              <a:t>1</a:t>
            </a:r>
            <a:endParaRPr sz="240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8" name="Group 7">
            <a:extLst>
              <a:ext uri="{FF2B5EF4-FFF2-40B4-BE49-F238E27FC236}">
                <a16:creationId xmlns:a16="http://schemas.microsoft.com/office/drawing/2014/main" id="{CFE7A946-000F-4794-A95C-110BB093963B}"/>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50D9C913-2930-470E-8EAC-15DC1B5D1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B14DCCDC-CF58-4C0C-AC4C-31D805C64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D0F62F31-C04B-4752-96DA-50E728A3E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EFE4C82-30FA-40FD-9E74-76059F543264}"/>
                </a:ext>
              </a:extLst>
            </p:cNvPr>
            <p:cNvPicPr>
              <a:picLocks noChangeAspect="1"/>
            </p:cNvPicPr>
            <p:nvPr/>
          </p:nvPicPr>
          <p:blipFill>
            <a:blip r:embed="rId6"/>
            <a:stretch>
              <a:fillRect/>
            </a:stretch>
          </p:blipFill>
          <p:spPr>
            <a:xfrm>
              <a:off x="8147051" y="0"/>
              <a:ext cx="718656" cy="673740"/>
            </a:xfrm>
            <a:prstGeom prst="rect">
              <a:avLst/>
            </a:prstGeom>
          </p:spPr>
        </p:pic>
      </p:grpSp>
    </p:spTree>
    <p:extLst>
      <p:ext uri="{BB962C8B-B14F-4D97-AF65-F5344CB8AC3E}">
        <p14:creationId xmlns:p14="http://schemas.microsoft.com/office/powerpoint/2010/main" val="3259707566"/>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11841</TotalTime>
  <Words>971</Words>
  <Application>Microsoft Office PowerPoint</Application>
  <PresentationFormat>On-screen Show (16:9)</PresentationFormat>
  <Paragraphs>198</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Lora</vt:lpstr>
      <vt:lpstr>Quattrocento Sans</vt:lpstr>
      <vt:lpstr>Calibri</vt:lpstr>
      <vt:lpstr>Viola template</vt:lpstr>
      <vt:lpstr>PowerPoint Presentation</vt:lpstr>
      <vt:lpstr>(MyVoQu) Aplikasi Penghafal Al Quran Dengan Konsep Media Sosial Berbasis Web (Modul Autentikasi, Modul Postingan, Modul Kolaborasi, Modul Kelola Profil, Modul Obrolan Semua Pengguna, Modul Ujian, Modul Dompet Digital, Modul Infaq Mentor) </vt:lpstr>
      <vt:lpstr>Apa itu MyVoQu?</vt:lpstr>
      <vt:lpstr>Latar Belakang </vt:lpstr>
      <vt:lpstr>Rumusan Masalah</vt:lpstr>
      <vt:lpstr>Tujuan</vt:lpstr>
      <vt:lpstr>Batasan Masalah</vt:lpstr>
      <vt:lpstr>Metode Pengerjaan</vt:lpstr>
      <vt:lpstr>Fitur dan Fungsionalitas</vt:lpstr>
      <vt:lpstr>Use Case Diagram</vt:lpstr>
      <vt:lpstr>PowerPoint Presentation</vt:lpstr>
      <vt:lpstr>Proses Bisnis</vt:lpstr>
      <vt:lpstr>Pendaftaran Calon Penghafal (Sistem Berjalan)</vt:lpstr>
      <vt:lpstr>Autentikasi – Registrasi (Sistem Usulan)</vt:lpstr>
      <vt:lpstr>Autentikasi – Login (Sistem Usulan)</vt:lpstr>
      <vt:lpstr>Autentikasi – Lupa Sandi (Sistem Usulan)</vt:lpstr>
      <vt:lpstr>Setoran Hafalan (Sistem Berjalan)</vt:lpstr>
      <vt:lpstr>Setoran Hafalan (Sistem Usulan)</vt:lpstr>
      <vt:lpstr>Penyimpanan Hafalan (Sistem Berjalan)</vt:lpstr>
      <vt:lpstr>Streaming File Unggahan (Sistem Usulan)</vt:lpstr>
      <vt:lpstr>Kolaborasi (Fitur Tambahan)</vt:lpstr>
      <vt:lpstr>Kelola Profil (Fitur Tambahan)</vt:lpstr>
      <vt:lpstr>Chat All (Fitur Tambahan)</vt:lpstr>
      <vt:lpstr>Quiz Sederhana (Fitur Tambahan)</vt:lpstr>
      <vt:lpstr>Infaq Kepada Mentor (Fitur Tambahan)</vt:lpstr>
      <vt:lpstr>Isi E-Wallet (Fitur Tambahan)</vt:lpstr>
      <vt:lpstr>Payment Gateway (Fitur Tambahan)</vt:lpstr>
      <vt:lpstr>Desain Aplikasi</vt:lpstr>
      <vt:lpstr>PowerPoint Presentation</vt:lpstr>
      <vt:lpstr>PowerPoint Presentation</vt:lpstr>
      <vt:lpstr>Struktur Tabel</vt:lpstr>
      <vt:lpstr>Struktur Tabel</vt:lpstr>
      <vt:lpstr>Struktur Tabel</vt:lpstr>
      <vt:lpstr>Antarmuka Aplikasi (Autentikasi)</vt:lpstr>
      <vt:lpstr>Antarmuka Aplikasi (Autentikasi)</vt:lpstr>
      <vt:lpstr>Antarmuka Aplikasi (Penghafal)</vt:lpstr>
      <vt:lpstr>Antarmuka Aplikasi (Penghafal)</vt:lpstr>
      <vt:lpstr>Antarmuka Aplikasi (Penghafal)</vt:lpstr>
      <vt:lpstr>Antarmuka Aplikasi (Penghafal)</vt:lpstr>
      <vt:lpstr>Antarmuka Aplikasi (Penghafal)</vt:lpstr>
      <vt:lpstr>Antarmuka Aplikasi (Penghafal)</vt:lpstr>
      <vt:lpstr>Antarmuka Aplikasi (Penghafal)</vt:lpstr>
      <vt:lpstr>Pengujian</vt:lpstr>
      <vt:lpstr>Black Box Testing</vt:lpstr>
      <vt:lpstr>Usability Testing  - System Usability Scale (SUS)</vt:lpstr>
      <vt:lpstr>Usability Testing  - Net Promoter Score (NPS)</vt:lpstr>
      <vt:lpstr>Kesimpulan</vt:lpstr>
      <vt:lpstr>Demo Aplikasi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(MyVoQu) Aplikasi Penghafal Al Quran Dengan Konsep Media Sosial Berbasis Web</dc:title>
  <cp:lastModifiedBy>Muhammad Abizard</cp:lastModifiedBy>
  <cp:revision>68</cp:revision>
  <dcterms:modified xsi:type="dcterms:W3CDTF">2021-06-22T08:56:46Z</dcterms:modified>
</cp:coreProperties>
</file>